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8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7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8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1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22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20.xml" ContentType="application/vnd.openxmlformats-officedocument.presentationml.tags+xml"/>
  <Override PartName="/ppt/notesSlides/notesSlide28.xml" ContentType="application/vnd.openxmlformats-officedocument.presentationml.notesSlide+xml"/>
  <Override PartName="/ppt/tags/tag121.xml" ContentType="application/vnd.openxmlformats-officedocument.presentationml.tags+xml"/>
  <Override PartName="/ppt/notesSlides/notesSlide29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30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31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32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33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34.xml" ContentType="application/vnd.openxmlformats-officedocument.presentationml.notesSl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376" r:id="rId2"/>
    <p:sldId id="1008" r:id="rId3"/>
    <p:sldId id="1030" r:id="rId4"/>
    <p:sldId id="1023" r:id="rId5"/>
    <p:sldId id="1060" r:id="rId6"/>
    <p:sldId id="1061" r:id="rId7"/>
    <p:sldId id="1065" r:id="rId8"/>
    <p:sldId id="1067" r:id="rId9"/>
    <p:sldId id="1066" r:id="rId10"/>
    <p:sldId id="1100" r:id="rId11"/>
    <p:sldId id="1013" r:id="rId12"/>
    <p:sldId id="1068" r:id="rId13"/>
    <p:sldId id="1079" r:id="rId14"/>
    <p:sldId id="1078" r:id="rId15"/>
    <p:sldId id="1073" r:id="rId16"/>
    <p:sldId id="1074" r:id="rId17"/>
    <p:sldId id="1069" r:id="rId18"/>
    <p:sldId id="1075" r:id="rId19"/>
    <p:sldId id="1076" r:id="rId20"/>
    <p:sldId id="1094" r:id="rId21"/>
    <p:sldId id="1070" r:id="rId22"/>
    <p:sldId id="1071" r:id="rId23"/>
    <p:sldId id="1064" r:id="rId24"/>
    <p:sldId id="1072" r:id="rId25"/>
    <p:sldId id="1077" r:id="rId26"/>
    <p:sldId id="1062" r:id="rId27"/>
    <p:sldId id="1081" r:id="rId28"/>
    <p:sldId id="1082" r:id="rId29"/>
    <p:sldId id="1086" r:id="rId30"/>
    <p:sldId id="1084" r:id="rId31"/>
    <p:sldId id="1085" r:id="rId32"/>
    <p:sldId id="1083" r:id="rId33"/>
    <p:sldId id="1088" r:id="rId34"/>
    <p:sldId id="1089" r:id="rId35"/>
    <p:sldId id="1090" r:id="rId36"/>
    <p:sldId id="1091" r:id="rId37"/>
    <p:sldId id="1092" r:id="rId38"/>
    <p:sldId id="1096" r:id="rId39"/>
    <p:sldId id="1097" r:id="rId40"/>
    <p:sldId id="1098" r:id="rId41"/>
    <p:sldId id="1103" r:id="rId42"/>
    <p:sldId id="1095" r:id="rId43"/>
    <p:sldId id="1021" r:id="rId44"/>
    <p:sldId id="1022" r:id="rId45"/>
    <p:sldId id="1101" r:id="rId46"/>
    <p:sldId id="1102" r:id="rId47"/>
    <p:sldId id="108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Kamp" initials="MK" lastIdx="1" clrIdx="0">
    <p:extLst>
      <p:ext uri="{19B8F6BF-5375-455C-9EA6-DF929625EA0E}">
        <p15:presenceInfo xmlns:p15="http://schemas.microsoft.com/office/powerpoint/2012/main" userId="427fcac91ec587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2D36"/>
    <a:srgbClr val="CBAACE"/>
    <a:srgbClr val="BF97C3"/>
    <a:srgbClr val="AFFFFD"/>
    <a:srgbClr val="FFCC00"/>
    <a:srgbClr val="FF9900"/>
    <a:srgbClr val="E7FFFE"/>
    <a:srgbClr val="FFD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7" autoAdjust="0"/>
    <p:restoredTop sz="83699" autoAdjust="0"/>
  </p:normalViewPr>
  <p:slideViewPr>
    <p:cSldViewPr snapToGrid="0">
      <p:cViewPr varScale="1">
        <p:scale>
          <a:sx n="129" d="100"/>
          <a:sy n="129" d="100"/>
        </p:scale>
        <p:origin x="810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754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74380-CA15-49E3-AA93-1F7B8BEC80CF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7D6FD-9937-44CD-BB44-D01E7AB45D2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01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"Did you know that understanding the structure of a sentence is crucial for computers to comprehend human language?"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22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96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94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46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29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01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05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15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Emission matrix and transition matrix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3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Emission matrix and transition matrix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84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Emission matrix and transition matrix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46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30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37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[6] </a:t>
            </a:r>
            <a:r>
              <a:rPr lang="en-US" altLang="de-DE" sz="1200" dirty="0" err="1">
                <a:latin typeface="+mj-lt"/>
              </a:rPr>
              <a:t>Hochreiter</a:t>
            </a:r>
            <a:r>
              <a:rPr lang="en-US" altLang="de-DE" sz="1200" dirty="0">
                <a:latin typeface="+mj-lt"/>
              </a:rPr>
              <a:t> and </a:t>
            </a:r>
            <a:r>
              <a:rPr lang="en-US" altLang="de-DE" sz="1200" dirty="0" err="1">
                <a:latin typeface="+mj-lt"/>
              </a:rPr>
              <a:t>Schmidhuber</a:t>
            </a:r>
            <a:r>
              <a:rPr lang="en-US" altLang="de-DE" sz="1200" dirty="0">
                <a:latin typeface="+mj-lt"/>
              </a:rPr>
              <a:t> "Long Short-term Memory." Neural Computation MIT-Press (1997).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16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80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03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5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72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75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200" dirty="0">
                <a:latin typeface="+mj-lt"/>
              </a:rPr>
              <a:t>Vaswani, Ashish. "Attention is all you need." Advances in Neural Information Processing Systems (2017).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60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200" dirty="0">
                <a:latin typeface="+mj-lt"/>
              </a:rPr>
              <a:t>Vaswani, Ashish. "Attention is all you need." Advances in Neural Information Processing Systems (2017).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320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200" dirty="0">
                <a:latin typeface="+mj-lt"/>
              </a:rPr>
              <a:t>Vaswani, Ashish. "Attention is all you need." Advances in Neural Information Processing Systems (2017).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70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29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200" dirty="0">
                <a:latin typeface="+mj-lt"/>
              </a:rPr>
              <a:t>Vaswani, Ashish. "Attention is all you need." Advances in Neural Information Processing Systems (2017).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18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200" dirty="0">
                <a:latin typeface="+mj-lt"/>
              </a:rPr>
              <a:t>Vaswani, Ashish. "Attention is all you need." Advances in Neural Information Processing Systems (2017).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83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200" dirty="0">
                <a:latin typeface="+mj-lt"/>
              </a:rPr>
              <a:t>Vaswani, Ashish. "Attention is all you need." Advances in Neural Information Processing Systems (2017).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03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200" dirty="0">
                <a:latin typeface="+mj-lt"/>
              </a:rPr>
              <a:t>Normalized using </a:t>
            </a:r>
            <a:r>
              <a:rPr lang="en-US" altLang="de-DE" sz="1200" dirty="0" err="1">
                <a:latin typeface="+mj-lt"/>
              </a:rPr>
              <a:t>softmax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564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200" dirty="0">
                <a:latin typeface="+mj-lt"/>
              </a:rPr>
              <a:t>Normalized using </a:t>
            </a:r>
            <a:r>
              <a:rPr lang="en-US" altLang="de-DE" sz="1200" dirty="0" err="1">
                <a:latin typeface="+mj-lt"/>
              </a:rPr>
              <a:t>softmax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728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200" dirty="0">
                <a:latin typeface="+mj-lt"/>
              </a:rPr>
              <a:t>Normalized using </a:t>
            </a:r>
            <a:r>
              <a:rPr lang="en-US" altLang="de-DE" sz="1200" dirty="0" err="1">
                <a:latin typeface="+mj-lt"/>
              </a:rPr>
              <a:t>softmax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532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200" dirty="0">
                <a:latin typeface="+mj-lt"/>
              </a:rPr>
              <a:t>Normalized using </a:t>
            </a:r>
            <a:r>
              <a:rPr lang="en-US" altLang="de-DE" sz="1200" dirty="0" err="1">
                <a:latin typeface="+mj-lt"/>
              </a:rPr>
              <a:t>softmax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56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de-DE" sz="1200" dirty="0">
                <a:latin typeface="+mj-lt"/>
              </a:rPr>
              <a:t>Normalized using </a:t>
            </a:r>
            <a:r>
              <a:rPr lang="en-US" altLang="de-DE" sz="1200" dirty="0" err="1">
                <a:latin typeface="+mj-lt"/>
              </a:rPr>
              <a:t>softmax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871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936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7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32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668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347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822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099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369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64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19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19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99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35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7D6FD-9937-44CD-BB44-D01E7AB45D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6D8A-4810-4070-99A7-5AB1E1F9F593}" type="datetime1">
              <a:rPr lang="en-US" smtClean="0"/>
              <a:t>8/22/2024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773A-D733-4236-8249-302E166B7A2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6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4240" y="130622"/>
            <a:ext cx="11582400" cy="922114"/>
          </a:xfrm>
        </p:spPr>
        <p:txBody>
          <a:bodyPr>
            <a:normAutofit/>
          </a:bodyPr>
          <a:lstStyle>
            <a:lvl1pPr>
              <a:defRPr sz="2600"/>
            </a:lvl1pPr>
          </a:lstStyle>
          <a:p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4240" y="1196753"/>
            <a:ext cx="11582400" cy="4929411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428540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278063" y="6428540"/>
            <a:ext cx="2844800" cy="365125"/>
          </a:xfrm>
        </p:spPr>
        <p:txBody>
          <a:bodyPr/>
          <a:lstStyle>
            <a:lvl1pPr algn="l">
              <a:defRPr/>
            </a:lvl1pPr>
          </a:lstStyle>
          <a:p>
            <a:fld id="{ABF4773A-D733-4236-8249-302E166B7A2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62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70933" y="1196753"/>
            <a:ext cx="5723467" cy="49294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196753"/>
            <a:ext cx="5659040" cy="49294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52BA-CB0C-451E-B3F8-D603F187E829}" type="datetime1">
              <a:rPr lang="en-US" smtClean="0"/>
              <a:t>8/22/2024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773A-D733-4236-8249-302E166B7A2D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274240" y="130622"/>
            <a:ext cx="11582400" cy="922114"/>
          </a:xfrm>
        </p:spPr>
        <p:txBody>
          <a:bodyPr>
            <a:normAutofit/>
          </a:bodyPr>
          <a:lstStyle>
            <a:lvl1pPr>
              <a:defRPr sz="2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856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67DE-3E4A-471E-AB75-41D1D0CF73CE}" type="datetime1">
              <a:rPr lang="en-US" smtClean="0"/>
              <a:t>8/22/2024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773A-D733-4236-8249-302E166B7A2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34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8A36-7671-4B9E-A36F-565B7F1355DD}" type="datetime1">
              <a:rPr lang="en-US" smtClean="0"/>
              <a:t>8/22/2024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773A-D733-4236-8249-302E166B7A2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38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74240" y="1196753"/>
            <a:ext cx="115824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3600" y="129600"/>
            <a:ext cx="11582400" cy="92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9119F-4F4B-4337-8CE8-B371B3A68D64}" type="datetime1">
              <a:rPr lang="en-US" smtClean="0"/>
              <a:t>8/22/2024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4773A-D733-4236-8249-302E166B7A2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55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16.png"/><Relationship Id="rId5" Type="http://schemas.openxmlformats.org/officeDocument/2006/relationships/image" Target="../media/image1.gi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31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30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29.png"/><Relationship Id="rId5" Type="http://schemas.openxmlformats.org/officeDocument/2006/relationships/tags" Target="../tags/tag58.xml"/><Relationship Id="rId15" Type="http://schemas.openxmlformats.org/officeDocument/2006/relationships/image" Target="../media/image33.png"/><Relationship Id="rId10" Type="http://schemas.openxmlformats.org/officeDocument/2006/relationships/notesSlide" Target="../notesSlides/notesSlide17.xml"/><Relationship Id="rId4" Type="http://schemas.openxmlformats.org/officeDocument/2006/relationships/tags" Target="../tags/tag57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image" Target="../media/image30.png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tags" Target="../tags/tag63.xml"/><Relationship Id="rId16" Type="http://schemas.openxmlformats.org/officeDocument/2006/relationships/image" Target="../media/image33.png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notesSlide" Target="../notesSlides/notesSlide18.xml"/><Relationship Id="rId5" Type="http://schemas.openxmlformats.org/officeDocument/2006/relationships/tags" Target="../tags/tag66.xml"/><Relationship Id="rId15" Type="http://schemas.openxmlformats.org/officeDocument/2006/relationships/image" Target="../media/image32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image" Target="../media/image30.png"/><Relationship Id="rId17" Type="http://schemas.openxmlformats.org/officeDocument/2006/relationships/image" Target="../media/image35.gif"/><Relationship Id="rId2" Type="http://schemas.openxmlformats.org/officeDocument/2006/relationships/tags" Target="../tags/tag72.xml"/><Relationship Id="rId16" Type="http://schemas.openxmlformats.org/officeDocument/2006/relationships/image" Target="../media/image33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notesSlide" Target="../notesSlides/notesSlide19.xml"/><Relationship Id="rId5" Type="http://schemas.openxmlformats.org/officeDocument/2006/relationships/tags" Target="../tags/tag75.xml"/><Relationship Id="rId15" Type="http://schemas.openxmlformats.org/officeDocument/2006/relationships/image" Target="../media/image32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82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37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image" Target="../media/image36.png"/><Relationship Id="rId5" Type="http://schemas.openxmlformats.org/officeDocument/2006/relationships/tags" Target="../tags/tag84.xml"/><Relationship Id="rId10" Type="http://schemas.openxmlformats.org/officeDocument/2006/relationships/image" Target="../media/image29.png"/><Relationship Id="rId4" Type="http://schemas.openxmlformats.org/officeDocument/2006/relationships/tags" Target="../tags/tag83.xml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38.png"/><Relationship Id="rId3" Type="http://schemas.openxmlformats.org/officeDocument/2006/relationships/tags" Target="../tags/tag88.xml"/><Relationship Id="rId21" Type="http://schemas.openxmlformats.org/officeDocument/2006/relationships/image" Target="../media/image37.png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image" Target="../media/image36.png"/><Relationship Id="rId2" Type="http://schemas.openxmlformats.org/officeDocument/2006/relationships/tags" Target="../tags/tag87.xml"/><Relationship Id="rId16" Type="http://schemas.openxmlformats.org/officeDocument/2006/relationships/image" Target="../media/image29.png"/><Relationship Id="rId20" Type="http://schemas.openxmlformats.org/officeDocument/2006/relationships/image" Target="../media/image40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5" Type="http://schemas.openxmlformats.org/officeDocument/2006/relationships/tags" Target="../tags/tag90.xml"/><Relationship Id="rId15" Type="http://schemas.openxmlformats.org/officeDocument/2006/relationships/image" Target="../media/image30.png"/><Relationship Id="rId10" Type="http://schemas.openxmlformats.org/officeDocument/2006/relationships/tags" Target="../tags/tag95.xml"/><Relationship Id="rId19" Type="http://schemas.openxmlformats.org/officeDocument/2006/relationships/image" Target="../media/image39.png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tags" Target="../tags/tag110.xml"/><Relationship Id="rId18" Type="http://schemas.openxmlformats.org/officeDocument/2006/relationships/tags" Target="../tags/tag115.xml"/><Relationship Id="rId26" Type="http://schemas.openxmlformats.org/officeDocument/2006/relationships/image" Target="../media/image46.png"/><Relationship Id="rId3" Type="http://schemas.openxmlformats.org/officeDocument/2006/relationships/tags" Target="../tags/tag100.xml"/><Relationship Id="rId21" Type="http://schemas.openxmlformats.org/officeDocument/2006/relationships/image" Target="../media/image41.png"/><Relationship Id="rId7" Type="http://schemas.openxmlformats.org/officeDocument/2006/relationships/tags" Target="../tags/tag104.xml"/><Relationship Id="rId12" Type="http://schemas.openxmlformats.org/officeDocument/2006/relationships/tags" Target="../tags/tag109.xml"/><Relationship Id="rId17" Type="http://schemas.openxmlformats.org/officeDocument/2006/relationships/tags" Target="../tags/tag114.xml"/><Relationship Id="rId25" Type="http://schemas.openxmlformats.org/officeDocument/2006/relationships/image" Target="../media/image45.png"/><Relationship Id="rId2" Type="http://schemas.openxmlformats.org/officeDocument/2006/relationships/tags" Target="../tags/tag99.xml"/><Relationship Id="rId16" Type="http://schemas.openxmlformats.org/officeDocument/2006/relationships/tags" Target="../tags/tag113.xml"/><Relationship Id="rId20" Type="http://schemas.openxmlformats.org/officeDocument/2006/relationships/notesSlide" Target="../notesSlides/notesSlide23.xml"/><Relationship Id="rId29" Type="http://schemas.openxmlformats.org/officeDocument/2006/relationships/image" Target="../media/image49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24" Type="http://schemas.openxmlformats.org/officeDocument/2006/relationships/image" Target="../media/image44.png"/><Relationship Id="rId5" Type="http://schemas.openxmlformats.org/officeDocument/2006/relationships/tags" Target="../tags/tag102.xml"/><Relationship Id="rId15" Type="http://schemas.openxmlformats.org/officeDocument/2006/relationships/tags" Target="../tags/tag112.xml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107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tags" Target="../tags/tag111.xml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18.xml"/><Relationship Id="rId7" Type="http://schemas.openxmlformats.org/officeDocument/2006/relationships/image" Target="../media/image52.gif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6.png"/><Relationship Id="rId4" Type="http://schemas.openxmlformats.org/officeDocument/2006/relationships/tags" Target="../tags/tag119.xml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0.xml"/><Relationship Id="rId5" Type="http://schemas.openxmlformats.org/officeDocument/2006/relationships/image" Target="../media/image54.png"/><Relationship Id="rId4" Type="http://schemas.openxmlformats.org/officeDocument/2006/relationships/image" Target="../media/image53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Relationship Id="rId5" Type="http://schemas.openxmlformats.org/officeDocument/2006/relationships/image" Target="../media/image55.png"/><Relationship Id="rId4" Type="http://schemas.openxmlformats.org/officeDocument/2006/relationships/image" Target="../media/image5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124.xml"/><Relationship Id="rId7" Type="http://schemas.openxmlformats.org/officeDocument/2006/relationships/image" Target="../media/image53.gif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7.png"/><Relationship Id="rId4" Type="http://schemas.openxmlformats.org/officeDocument/2006/relationships/tags" Target="../tags/tag125.xml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13" Type="http://schemas.openxmlformats.org/officeDocument/2006/relationships/image" Target="../media/image57.png"/><Relationship Id="rId3" Type="http://schemas.openxmlformats.org/officeDocument/2006/relationships/tags" Target="../tags/tag128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6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image" Target="../media/image55.png"/><Relationship Id="rId5" Type="http://schemas.openxmlformats.org/officeDocument/2006/relationships/tags" Target="../tags/tag130.xml"/><Relationship Id="rId10" Type="http://schemas.openxmlformats.org/officeDocument/2006/relationships/image" Target="../media/image58.png"/><Relationship Id="rId4" Type="http://schemas.openxmlformats.org/officeDocument/2006/relationships/tags" Target="../tags/tag129.xml"/><Relationship Id="rId9" Type="http://schemas.openxmlformats.org/officeDocument/2006/relationships/image" Target="../media/image53.gif"/><Relationship Id="rId1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13" Type="http://schemas.openxmlformats.org/officeDocument/2006/relationships/image" Target="../media/image56.png"/><Relationship Id="rId3" Type="http://schemas.openxmlformats.org/officeDocument/2006/relationships/tags" Target="../tags/tag13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5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58.png"/><Relationship Id="rId5" Type="http://schemas.openxmlformats.org/officeDocument/2006/relationships/tags" Target="../tags/tag136.xml"/><Relationship Id="rId15" Type="http://schemas.openxmlformats.org/officeDocument/2006/relationships/image" Target="../media/image59.png"/><Relationship Id="rId10" Type="http://schemas.openxmlformats.org/officeDocument/2006/relationships/image" Target="../media/image60.gif"/><Relationship Id="rId4" Type="http://schemas.openxmlformats.org/officeDocument/2006/relationships/tags" Target="../tags/tag135.xml"/><Relationship Id="rId9" Type="http://schemas.openxmlformats.org/officeDocument/2006/relationships/image" Target="../media/image53.gif"/><Relationship Id="rId1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13" Type="http://schemas.openxmlformats.org/officeDocument/2006/relationships/tags" Target="../tags/tag150.xml"/><Relationship Id="rId18" Type="http://schemas.openxmlformats.org/officeDocument/2006/relationships/tags" Target="../tags/tag155.xml"/><Relationship Id="rId26" Type="http://schemas.openxmlformats.org/officeDocument/2006/relationships/image" Target="../media/image66.png"/><Relationship Id="rId3" Type="http://schemas.openxmlformats.org/officeDocument/2006/relationships/tags" Target="../tags/tag140.xml"/><Relationship Id="rId21" Type="http://schemas.openxmlformats.org/officeDocument/2006/relationships/image" Target="../media/image61.png"/><Relationship Id="rId7" Type="http://schemas.openxmlformats.org/officeDocument/2006/relationships/tags" Target="../tags/tag144.xml"/><Relationship Id="rId12" Type="http://schemas.openxmlformats.org/officeDocument/2006/relationships/tags" Target="../tags/tag149.xml"/><Relationship Id="rId17" Type="http://schemas.openxmlformats.org/officeDocument/2006/relationships/tags" Target="../tags/tag154.xml"/><Relationship Id="rId25" Type="http://schemas.openxmlformats.org/officeDocument/2006/relationships/image" Target="../media/image65.png"/><Relationship Id="rId2" Type="http://schemas.openxmlformats.org/officeDocument/2006/relationships/tags" Target="../tags/tag139.xml"/><Relationship Id="rId16" Type="http://schemas.openxmlformats.org/officeDocument/2006/relationships/tags" Target="../tags/tag153.xml"/><Relationship Id="rId20" Type="http://schemas.openxmlformats.org/officeDocument/2006/relationships/notesSlide" Target="../notesSlides/notesSlide33.xml"/><Relationship Id="rId29" Type="http://schemas.openxmlformats.org/officeDocument/2006/relationships/image" Target="../media/image69.png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tags" Target="../tags/tag148.xml"/><Relationship Id="rId24" Type="http://schemas.openxmlformats.org/officeDocument/2006/relationships/image" Target="../media/image64.png"/><Relationship Id="rId5" Type="http://schemas.openxmlformats.org/officeDocument/2006/relationships/tags" Target="../tags/tag142.xml"/><Relationship Id="rId15" Type="http://schemas.openxmlformats.org/officeDocument/2006/relationships/tags" Target="../tags/tag152.xml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10" Type="http://schemas.openxmlformats.org/officeDocument/2006/relationships/tags" Target="../tags/tag147.xml"/><Relationship Id="rId19" Type="http://schemas.openxmlformats.org/officeDocument/2006/relationships/slideLayout" Target="../slideLayouts/slideLayout1.xml"/><Relationship Id="rId31" Type="http://schemas.openxmlformats.org/officeDocument/2006/relationships/image" Target="../media/image71.png"/><Relationship Id="rId4" Type="http://schemas.openxmlformats.org/officeDocument/2006/relationships/tags" Target="../tags/tag141.xml"/><Relationship Id="rId9" Type="http://schemas.openxmlformats.org/officeDocument/2006/relationships/tags" Target="../tags/tag146.xml"/><Relationship Id="rId14" Type="http://schemas.openxmlformats.org/officeDocument/2006/relationships/tags" Target="../tags/tag151.xml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tags" Target="../tags/tag168.xml"/><Relationship Id="rId18" Type="http://schemas.openxmlformats.org/officeDocument/2006/relationships/tags" Target="../tags/tag173.xml"/><Relationship Id="rId26" Type="http://schemas.openxmlformats.org/officeDocument/2006/relationships/image" Target="../media/image66.png"/><Relationship Id="rId3" Type="http://schemas.openxmlformats.org/officeDocument/2006/relationships/tags" Target="../tags/tag158.xml"/><Relationship Id="rId21" Type="http://schemas.openxmlformats.org/officeDocument/2006/relationships/image" Target="../media/image61.png"/><Relationship Id="rId7" Type="http://schemas.openxmlformats.org/officeDocument/2006/relationships/tags" Target="../tags/tag162.xml"/><Relationship Id="rId12" Type="http://schemas.openxmlformats.org/officeDocument/2006/relationships/tags" Target="../tags/tag167.xml"/><Relationship Id="rId17" Type="http://schemas.openxmlformats.org/officeDocument/2006/relationships/tags" Target="../tags/tag172.xml"/><Relationship Id="rId25" Type="http://schemas.openxmlformats.org/officeDocument/2006/relationships/image" Target="../media/image65.png"/><Relationship Id="rId2" Type="http://schemas.openxmlformats.org/officeDocument/2006/relationships/tags" Target="../tags/tag157.xml"/><Relationship Id="rId16" Type="http://schemas.openxmlformats.org/officeDocument/2006/relationships/tags" Target="../tags/tag171.xml"/><Relationship Id="rId20" Type="http://schemas.openxmlformats.org/officeDocument/2006/relationships/notesSlide" Target="../notesSlides/notesSlide34.xml"/><Relationship Id="rId29" Type="http://schemas.openxmlformats.org/officeDocument/2006/relationships/image" Target="../media/image69.png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tags" Target="../tags/tag166.xml"/><Relationship Id="rId24" Type="http://schemas.openxmlformats.org/officeDocument/2006/relationships/image" Target="../media/image64.png"/><Relationship Id="rId5" Type="http://schemas.openxmlformats.org/officeDocument/2006/relationships/tags" Target="../tags/tag160.xml"/><Relationship Id="rId15" Type="http://schemas.openxmlformats.org/officeDocument/2006/relationships/tags" Target="../tags/tag170.xml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10" Type="http://schemas.openxmlformats.org/officeDocument/2006/relationships/tags" Target="../tags/tag165.xml"/><Relationship Id="rId19" Type="http://schemas.openxmlformats.org/officeDocument/2006/relationships/slideLayout" Target="../slideLayouts/slideLayout1.xml"/><Relationship Id="rId31" Type="http://schemas.openxmlformats.org/officeDocument/2006/relationships/image" Target="../media/image72.png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4" Type="http://schemas.openxmlformats.org/officeDocument/2006/relationships/tags" Target="../tags/tag169.xml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13" Type="http://schemas.openxmlformats.org/officeDocument/2006/relationships/tags" Target="../tags/tag186.xml"/><Relationship Id="rId18" Type="http://schemas.openxmlformats.org/officeDocument/2006/relationships/tags" Target="../tags/tag191.xml"/><Relationship Id="rId26" Type="http://schemas.openxmlformats.org/officeDocument/2006/relationships/image" Target="../media/image66.png"/><Relationship Id="rId3" Type="http://schemas.openxmlformats.org/officeDocument/2006/relationships/tags" Target="../tags/tag176.xml"/><Relationship Id="rId21" Type="http://schemas.openxmlformats.org/officeDocument/2006/relationships/image" Target="../media/image61.png"/><Relationship Id="rId7" Type="http://schemas.openxmlformats.org/officeDocument/2006/relationships/tags" Target="../tags/tag180.xml"/><Relationship Id="rId12" Type="http://schemas.openxmlformats.org/officeDocument/2006/relationships/tags" Target="../tags/tag185.xml"/><Relationship Id="rId17" Type="http://schemas.openxmlformats.org/officeDocument/2006/relationships/tags" Target="../tags/tag190.xml"/><Relationship Id="rId25" Type="http://schemas.openxmlformats.org/officeDocument/2006/relationships/image" Target="../media/image65.png"/><Relationship Id="rId2" Type="http://schemas.openxmlformats.org/officeDocument/2006/relationships/tags" Target="../tags/tag175.xml"/><Relationship Id="rId16" Type="http://schemas.openxmlformats.org/officeDocument/2006/relationships/tags" Target="../tags/tag189.xml"/><Relationship Id="rId20" Type="http://schemas.openxmlformats.org/officeDocument/2006/relationships/notesSlide" Target="../notesSlides/notesSlide35.xml"/><Relationship Id="rId29" Type="http://schemas.openxmlformats.org/officeDocument/2006/relationships/image" Target="../media/image69.png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11" Type="http://schemas.openxmlformats.org/officeDocument/2006/relationships/tags" Target="../tags/tag184.xml"/><Relationship Id="rId24" Type="http://schemas.openxmlformats.org/officeDocument/2006/relationships/image" Target="../media/image64.png"/><Relationship Id="rId32" Type="http://schemas.openxmlformats.org/officeDocument/2006/relationships/image" Target="../media/image74.png"/><Relationship Id="rId5" Type="http://schemas.openxmlformats.org/officeDocument/2006/relationships/tags" Target="../tags/tag178.xml"/><Relationship Id="rId15" Type="http://schemas.openxmlformats.org/officeDocument/2006/relationships/tags" Target="../tags/tag188.xml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10" Type="http://schemas.openxmlformats.org/officeDocument/2006/relationships/tags" Target="../tags/tag183.xml"/><Relationship Id="rId19" Type="http://schemas.openxmlformats.org/officeDocument/2006/relationships/slideLayout" Target="../slideLayouts/slideLayout1.xml"/><Relationship Id="rId31" Type="http://schemas.openxmlformats.org/officeDocument/2006/relationships/image" Target="../media/image72.png"/><Relationship Id="rId4" Type="http://schemas.openxmlformats.org/officeDocument/2006/relationships/tags" Target="../tags/tag177.xml"/><Relationship Id="rId9" Type="http://schemas.openxmlformats.org/officeDocument/2006/relationships/tags" Target="../tags/tag182.xml"/><Relationship Id="rId14" Type="http://schemas.openxmlformats.org/officeDocument/2006/relationships/tags" Target="../tags/tag187.xml"/><Relationship Id="rId22" Type="http://schemas.openxmlformats.org/officeDocument/2006/relationships/image" Target="../media/image73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tags" Target="../tags/tag204.xml"/><Relationship Id="rId18" Type="http://schemas.openxmlformats.org/officeDocument/2006/relationships/tags" Target="../tags/tag209.xml"/><Relationship Id="rId26" Type="http://schemas.openxmlformats.org/officeDocument/2006/relationships/image" Target="../media/image45.png"/><Relationship Id="rId3" Type="http://schemas.openxmlformats.org/officeDocument/2006/relationships/tags" Target="../tags/tag194.xml"/><Relationship Id="rId21" Type="http://schemas.openxmlformats.org/officeDocument/2006/relationships/notesSlide" Target="../notesSlides/notesSlide45.xml"/><Relationship Id="rId7" Type="http://schemas.openxmlformats.org/officeDocument/2006/relationships/tags" Target="../tags/tag198.xml"/><Relationship Id="rId12" Type="http://schemas.openxmlformats.org/officeDocument/2006/relationships/tags" Target="../tags/tag203.xml"/><Relationship Id="rId17" Type="http://schemas.openxmlformats.org/officeDocument/2006/relationships/tags" Target="../tags/tag208.xml"/><Relationship Id="rId25" Type="http://schemas.openxmlformats.org/officeDocument/2006/relationships/image" Target="../media/image44.png"/><Relationship Id="rId33" Type="http://schemas.openxmlformats.org/officeDocument/2006/relationships/image" Target="../media/image80.emf"/><Relationship Id="rId2" Type="http://schemas.openxmlformats.org/officeDocument/2006/relationships/tags" Target="../tags/tag193.xml"/><Relationship Id="rId16" Type="http://schemas.openxmlformats.org/officeDocument/2006/relationships/tags" Target="../tags/tag207.xml"/><Relationship Id="rId20" Type="http://schemas.openxmlformats.org/officeDocument/2006/relationships/slideLayout" Target="../slideLayouts/slideLayout1.xml"/><Relationship Id="rId29" Type="http://schemas.openxmlformats.org/officeDocument/2006/relationships/image" Target="../media/image48.png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tags" Target="../tags/tag202.xml"/><Relationship Id="rId24" Type="http://schemas.openxmlformats.org/officeDocument/2006/relationships/image" Target="../media/image43.png"/><Relationship Id="rId32" Type="http://schemas.openxmlformats.org/officeDocument/2006/relationships/oleObject" Target="../embeddings/oleObject1.bin"/><Relationship Id="rId5" Type="http://schemas.openxmlformats.org/officeDocument/2006/relationships/tags" Target="../tags/tag196.xml"/><Relationship Id="rId15" Type="http://schemas.openxmlformats.org/officeDocument/2006/relationships/tags" Target="../tags/tag206.xml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tags" Target="../tags/tag201.xml"/><Relationship Id="rId19" Type="http://schemas.openxmlformats.org/officeDocument/2006/relationships/tags" Target="../tags/tag210.xml"/><Relationship Id="rId31" Type="http://schemas.openxmlformats.org/officeDocument/2006/relationships/image" Target="../media/image50.png"/><Relationship Id="rId4" Type="http://schemas.openxmlformats.org/officeDocument/2006/relationships/tags" Target="../tags/tag195.xml"/><Relationship Id="rId9" Type="http://schemas.openxmlformats.org/officeDocument/2006/relationships/tags" Target="../tags/tag200.xml"/><Relationship Id="rId14" Type="http://schemas.openxmlformats.org/officeDocument/2006/relationships/tags" Target="../tags/tag205.xml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Relationship Id="rId8" Type="http://schemas.openxmlformats.org/officeDocument/2006/relationships/tags" Target="../tags/tag19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tags" Target="../tags/tag5.xml"/><Relationship Id="rId16" Type="http://schemas.openxmlformats.org/officeDocument/2006/relationships/image" Target="../media/image8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3.png"/><Relationship Id="rId5" Type="http://schemas.openxmlformats.org/officeDocument/2006/relationships/tags" Target="../tags/tag8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tags" Target="../tags/tag7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3.png"/><Relationship Id="rId18" Type="http://schemas.openxmlformats.org/officeDocument/2006/relationships/image" Target="../media/image14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2.png"/><Relationship Id="rId17" Type="http://schemas.openxmlformats.org/officeDocument/2006/relationships/image" Target="../media/image13.png"/><Relationship Id="rId2" Type="http://schemas.openxmlformats.org/officeDocument/2006/relationships/tags" Target="../tags/tag12.xml"/><Relationship Id="rId16" Type="http://schemas.openxmlformats.org/officeDocument/2006/relationships/image" Target="../media/image12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notesSlide" Target="../notesSlides/notesSlide6.xml"/><Relationship Id="rId5" Type="http://schemas.openxmlformats.org/officeDocument/2006/relationships/tags" Target="../tags/tag15.xml"/><Relationship Id="rId15" Type="http://schemas.openxmlformats.org/officeDocument/2006/relationships/image" Target="../media/image11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notesSlide" Target="../notesSlides/notesSlide7.xml"/><Relationship Id="rId18" Type="http://schemas.openxmlformats.org/officeDocument/2006/relationships/image" Target="../media/image13.png"/><Relationship Id="rId3" Type="http://schemas.openxmlformats.org/officeDocument/2006/relationships/tags" Target="../tags/tag22.xml"/><Relationship Id="rId21" Type="http://schemas.openxmlformats.org/officeDocument/2006/relationships/image" Target="../media/image15.png"/><Relationship Id="rId7" Type="http://schemas.openxmlformats.org/officeDocument/2006/relationships/tags" Target="../tags/tag26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1.png"/><Relationship Id="rId2" Type="http://schemas.openxmlformats.org/officeDocument/2006/relationships/tags" Target="../tags/tag21.xml"/><Relationship Id="rId16" Type="http://schemas.openxmlformats.org/officeDocument/2006/relationships/image" Target="../media/image4.png"/><Relationship Id="rId20" Type="http://schemas.openxmlformats.org/officeDocument/2006/relationships/image" Target="../media/image14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image" Target="../media/image18.png"/><Relationship Id="rId5" Type="http://schemas.openxmlformats.org/officeDocument/2006/relationships/tags" Target="../tags/tag24.xml"/><Relationship Id="rId15" Type="http://schemas.openxmlformats.org/officeDocument/2006/relationships/image" Target="../media/image3.png"/><Relationship Id="rId23" Type="http://schemas.openxmlformats.org/officeDocument/2006/relationships/image" Target="../media/image17.png"/><Relationship Id="rId10" Type="http://schemas.openxmlformats.org/officeDocument/2006/relationships/tags" Target="../tags/tag29.xml"/><Relationship Id="rId19" Type="http://schemas.openxmlformats.org/officeDocument/2006/relationships/image" Target="../media/image12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image" Target="../media/image2.png"/><Relationship Id="rId2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3.png"/><Relationship Id="rId18" Type="http://schemas.openxmlformats.org/officeDocument/2006/relationships/image" Target="../media/image20.png"/><Relationship Id="rId3" Type="http://schemas.openxmlformats.org/officeDocument/2006/relationships/tags" Target="../tags/tag33.xml"/><Relationship Id="rId21" Type="http://schemas.openxmlformats.org/officeDocument/2006/relationships/image" Target="../media/image14.png"/><Relationship Id="rId7" Type="http://schemas.openxmlformats.org/officeDocument/2006/relationships/tags" Target="../tags/tag37.xml"/><Relationship Id="rId12" Type="http://schemas.openxmlformats.org/officeDocument/2006/relationships/image" Target="../media/image2.png"/><Relationship Id="rId17" Type="http://schemas.openxmlformats.org/officeDocument/2006/relationships/image" Target="../media/image19.gif"/><Relationship Id="rId2" Type="http://schemas.openxmlformats.org/officeDocument/2006/relationships/tags" Target="../tags/tag32.xml"/><Relationship Id="rId16" Type="http://schemas.openxmlformats.org/officeDocument/2006/relationships/image" Target="../media/image12.png"/><Relationship Id="rId20" Type="http://schemas.openxmlformats.org/officeDocument/2006/relationships/image" Target="../media/image13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notesSlide" Target="../notesSlides/notesSlide8.xml"/><Relationship Id="rId5" Type="http://schemas.openxmlformats.org/officeDocument/2006/relationships/tags" Target="../tags/tag35.xml"/><Relationship Id="rId15" Type="http://schemas.openxmlformats.org/officeDocument/2006/relationships/image" Target="../media/image11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21.jpeg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12.png"/><Relationship Id="rId26" Type="http://schemas.openxmlformats.org/officeDocument/2006/relationships/image" Target="../media/image17.png"/><Relationship Id="rId3" Type="http://schemas.openxmlformats.org/officeDocument/2006/relationships/tags" Target="../tags/tag42.xml"/><Relationship Id="rId21" Type="http://schemas.openxmlformats.org/officeDocument/2006/relationships/image" Target="../media/image22.png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image" Target="../media/image13.png"/><Relationship Id="rId25" Type="http://schemas.openxmlformats.org/officeDocument/2006/relationships/image" Target="../media/image16.png"/><Relationship Id="rId2" Type="http://schemas.openxmlformats.org/officeDocument/2006/relationships/tags" Target="../tags/tag41.xml"/><Relationship Id="rId16" Type="http://schemas.openxmlformats.org/officeDocument/2006/relationships/image" Target="../media/image11.png"/><Relationship Id="rId20" Type="http://schemas.openxmlformats.org/officeDocument/2006/relationships/image" Target="../media/image2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image" Target="../media/image24.png"/><Relationship Id="rId5" Type="http://schemas.openxmlformats.org/officeDocument/2006/relationships/tags" Target="../tags/tag44.xml"/><Relationship Id="rId15" Type="http://schemas.openxmlformats.org/officeDocument/2006/relationships/image" Target="../media/image1.gif"/><Relationship Id="rId23" Type="http://schemas.openxmlformats.org/officeDocument/2006/relationships/image" Target="../media/image23.png"/><Relationship Id="rId10" Type="http://schemas.openxmlformats.org/officeDocument/2006/relationships/tags" Target="../tags/tag49.xml"/><Relationship Id="rId19" Type="http://schemas.openxmlformats.org/officeDocument/2006/relationships/image" Target="../media/image14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notesSlide" Target="../notesSlides/notesSlide9.xml"/><Relationship Id="rId2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D6FD4FB-682B-60A8-779A-A2EF8972F00F}"/>
              </a:ext>
            </a:extLst>
          </p:cNvPr>
          <p:cNvSpPr txBox="1"/>
          <p:nvPr/>
        </p:nvSpPr>
        <p:spPr>
          <a:xfrm>
            <a:off x="962223" y="1648089"/>
            <a:ext cx="10267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Part-of-Speech-Tagging and Sequence Labeling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6257A2-B3D4-7CE8-ED79-07625E274901}"/>
              </a:ext>
            </a:extLst>
          </p:cNvPr>
          <p:cNvSpPr txBox="1"/>
          <p:nvPr/>
        </p:nvSpPr>
        <p:spPr>
          <a:xfrm>
            <a:off x="5190144" y="3028889"/>
            <a:ext cx="1811712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Michael Kamp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8A298A-1D18-73F5-D23C-ECD833CF2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6" y="4669341"/>
            <a:ext cx="8390750" cy="1678150"/>
          </a:xfrm>
          <a:prstGeom prst="rect">
            <a:avLst/>
          </a:prstGeom>
        </p:spPr>
      </p:pic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59715AAF-78D6-0805-A9E3-4B3A5BAD5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50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F0CBA96-1800-46B5-0AD8-087637297B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4224335"/>
            <a:ext cx="9693223" cy="1938645"/>
          </a:xfrm>
          <a:prstGeom prst="rect">
            <a:avLst/>
          </a:prstGeom>
        </p:spPr>
      </p:pic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Sequence Labeling</a:t>
            </a:r>
            <a:r>
              <a:rPr lang="en-US" sz="1600" dirty="0"/>
              <a:t>: </a:t>
            </a:r>
          </a:p>
          <a:p>
            <a:r>
              <a:rPr lang="en-US" sz="2400" dirty="0"/>
              <a:t>Part-of-Speech Tagging</a:t>
            </a:r>
            <a:endParaRPr lang="en-US" dirty="0"/>
          </a:p>
        </p:txBody>
      </p:sp>
      <p:sp>
        <p:nvSpPr>
          <p:cNvPr id="7" name="Rectangle 2 1">
            <a:extLst>
              <a:ext uri="{FF2B5EF4-FFF2-40B4-BE49-F238E27FC236}">
                <a16:creationId xmlns:a16="http://schemas.microsoft.com/office/drawing/2014/main" id="{546DD058-A304-26AC-DF2E-0516D705E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98" y="1048225"/>
            <a:ext cx="10993067" cy="244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Part-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of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-Speech (POS) Tagging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Example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Applications: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>
                <a:latin typeface="+mj-lt"/>
              </a:rPr>
              <a:t>Analyze </a:t>
            </a:r>
            <a:r>
              <a:rPr lang="de-DE" altLang="de-DE" dirty="0" err="1">
                <a:latin typeface="+mj-lt"/>
              </a:rPr>
              <a:t>syntax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of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sentences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to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improve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text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generation</a:t>
            </a:r>
            <a:r>
              <a:rPr lang="de-DE" altLang="de-DE" dirty="0">
                <a:latin typeface="+mj-lt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Improve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queries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search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engines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by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identifying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important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words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search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queries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Help in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Named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Entity Reco</a:t>
            </a:r>
            <a:r>
              <a:rPr lang="de-DE" altLang="de-DE" dirty="0">
                <a:latin typeface="+mj-lt"/>
              </a:rPr>
              <a:t>gnition </a:t>
            </a:r>
            <a:r>
              <a:rPr lang="de-DE" altLang="de-DE" dirty="0" err="1">
                <a:latin typeface="+mj-lt"/>
              </a:rPr>
              <a:t>to</a:t>
            </a:r>
            <a:r>
              <a:rPr lang="de-DE" altLang="de-DE" dirty="0">
                <a:latin typeface="+mj-lt"/>
              </a:rPr>
              <a:t> find out </a:t>
            </a:r>
            <a:r>
              <a:rPr lang="de-DE" altLang="de-DE" dirty="0" err="1">
                <a:latin typeface="+mj-lt"/>
              </a:rPr>
              <a:t>whether</a:t>
            </a:r>
            <a:r>
              <a:rPr lang="de-DE" altLang="de-DE" dirty="0">
                <a:latin typeface="+mj-lt"/>
              </a:rPr>
              <a:t> Apple </a:t>
            </a:r>
            <a:r>
              <a:rPr lang="de-DE" altLang="de-DE" dirty="0" err="1">
                <a:latin typeface="+mj-lt"/>
              </a:rPr>
              <a:t>refers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to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the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fruit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or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the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company</a:t>
            </a:r>
            <a:r>
              <a:rPr lang="de-DE" altLang="de-DE" dirty="0">
                <a:latin typeface="+mj-lt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Improve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machine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translation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particularly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for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languages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with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gendered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noun</a:t>
            </a:r>
            <a:r>
              <a:rPr lang="de-DE" altLang="de-DE" dirty="0" err="1">
                <a:latin typeface="+mj-lt"/>
              </a:rPr>
              <a:t>s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or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complex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verb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forms</a:t>
            </a:r>
            <a:r>
              <a:rPr lang="de-DE" altLang="de-DE" dirty="0">
                <a:latin typeface="+mj-lt"/>
              </a:rPr>
              <a:t>.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endParaRPr lang="de-DE" altLang="de-DE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3" name="Grafik 12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:$&#10;&#10;\end{document}" title="IguanaTex Bitmap Display">
            <a:extLst>
              <a:ext uri="{FF2B5EF4-FFF2-40B4-BE49-F238E27FC236}">
                <a16:creationId xmlns:a16="http://schemas.microsoft.com/office/drawing/2014/main" id="{7C10CA28-1739-37D6-B14F-9F3332E6A21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04" y="4349294"/>
            <a:ext cx="237453" cy="106897"/>
          </a:xfrm>
          <a:prstGeom prst="rect">
            <a:avLst/>
          </a:prstGeom>
        </p:spPr>
      </p:pic>
      <p:pic>
        <p:nvPicPr>
          <p:cNvPr id="17" name="Grafik 16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:$&#10;&#10;\end{document}" title="IguanaTex Bitmap Display">
            <a:extLst>
              <a:ext uri="{FF2B5EF4-FFF2-40B4-BE49-F238E27FC236}">
                <a16:creationId xmlns:a16="http://schemas.microsoft.com/office/drawing/2014/main" id="{F991C63C-50D1-C477-50A0-B9801C751F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05" y="5880057"/>
            <a:ext cx="229552" cy="15296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968E1C4-9492-1413-0BD5-DAA5A63E1BAB}"/>
              </a:ext>
            </a:extLst>
          </p:cNvPr>
          <p:cNvSpPr/>
          <p:nvPr/>
        </p:nvSpPr>
        <p:spPr>
          <a:xfrm>
            <a:off x="3817270" y="5364455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D23FE5AC-E79F-3829-1639-EDC97167D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95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46DD058-A304-26AC-DF2E-0516D705E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2874" y="3244334"/>
            <a:ext cx="79862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dirty="0">
                <a:latin typeface="+mj-lt"/>
              </a:rPr>
              <a:t>Key </a:t>
            </a:r>
            <a:r>
              <a:rPr lang="de-DE" altLang="de-DE" dirty="0" err="1">
                <a:latin typeface="+mj-lt"/>
              </a:rPr>
              <a:t>Algorithms</a:t>
            </a: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E562DD2B-B795-9906-524A-42D0CF8C7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04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atin typeface="+mj-lt"/>
              </a:rPr>
              <a:t>Key </a:t>
            </a:r>
            <a:r>
              <a:rPr lang="de-DE" altLang="de-DE" sz="1600" dirty="0" err="1">
                <a:latin typeface="+mj-lt"/>
              </a:rPr>
              <a:t>Algorithms</a:t>
            </a:r>
            <a:endParaRPr kumimoji="0" lang="de-DE" altLang="de-DE" sz="2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968E1C4-9492-1413-0BD5-DAA5A63E1BAB}"/>
              </a:ext>
            </a:extLst>
          </p:cNvPr>
          <p:cNvSpPr/>
          <p:nvPr/>
        </p:nvSpPr>
        <p:spPr>
          <a:xfrm>
            <a:off x="3817270" y="5364455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 1">
            <a:extLst>
              <a:ext uri="{FF2B5EF4-FFF2-40B4-BE49-F238E27FC236}">
                <a16:creationId xmlns:a16="http://schemas.microsoft.com/office/drawing/2014/main" id="{80C069A0-E2CE-62C2-5723-B64F592CE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98" y="1048225"/>
            <a:ext cx="10993067" cy="493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de-DE" altLang="de-DE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Traditional Methods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>
                <a:latin typeface="+mj-lt"/>
              </a:rPr>
              <a:t>Rule-</a:t>
            </a:r>
            <a:r>
              <a:rPr lang="de-DE" altLang="de-DE" dirty="0" err="1">
                <a:latin typeface="+mj-lt"/>
              </a:rPr>
              <a:t>Based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Algorithms</a:t>
            </a: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Hidden Markov Modells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altLang="de-DE" dirty="0">
              <a:latin typeface="+mj-lt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Neural</a:t>
            </a:r>
            <a:r>
              <a:rPr lang="de-DE" altLang="de-DE" dirty="0">
                <a:latin typeface="+mj-lt"/>
              </a:rPr>
              <a:t>-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Network-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Based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Approaches</a:t>
            </a:r>
            <a:endParaRPr kumimoji="0" lang="de-DE" altLang="de-DE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>
                <a:latin typeface="+mj-lt"/>
              </a:rPr>
              <a:t>Long-Short-Term-Memory (LSTM)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Transformer-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Based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Approaches</a:t>
            </a:r>
            <a:endParaRPr kumimoji="0" lang="de-DE" altLang="de-DE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A510D5AE-B427-8551-BE12-D436A2BBE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231" y="1401689"/>
            <a:ext cx="2704590" cy="1582777"/>
          </a:xfrm>
          <a:prstGeom prst="rect">
            <a:avLst/>
          </a:prstGeom>
        </p:spPr>
      </p:pic>
      <p:sp>
        <p:nvSpPr>
          <p:cNvPr id="73" name="Foliennummernplatzhalter 5">
            <a:extLst>
              <a:ext uri="{FF2B5EF4-FFF2-40B4-BE49-F238E27FC236}">
                <a16:creationId xmlns:a16="http://schemas.microsoft.com/office/drawing/2014/main" id="{84EAB7C1-2A44-75E1-97EA-66D4DE552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12</a:t>
            </a:fld>
            <a:endParaRPr lang="en-US"/>
          </a:p>
        </p:txBody>
      </p:sp>
      <p:pic>
        <p:nvPicPr>
          <p:cNvPr id="121" name="Grafik 120">
            <a:extLst>
              <a:ext uri="{FF2B5EF4-FFF2-40B4-BE49-F238E27FC236}">
                <a16:creationId xmlns:a16="http://schemas.microsoft.com/office/drawing/2014/main" id="{FC0A8797-882C-CD22-8F39-80421E87A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166" y="4209113"/>
            <a:ext cx="4639458" cy="19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00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46DD058-A304-26AC-DF2E-0516D705E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2874" y="3244334"/>
            <a:ext cx="79862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dirty="0">
                <a:latin typeface="+mj-lt"/>
              </a:rPr>
              <a:t>Traditional Methods</a:t>
            </a: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2E3AA1E9-E9CB-E87E-FAD7-07FF71A02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67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Rule-Based Approaches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968E1C4-9492-1413-0BD5-DAA5A63E1BAB}"/>
              </a:ext>
            </a:extLst>
          </p:cNvPr>
          <p:cNvSpPr/>
          <p:nvPr/>
        </p:nvSpPr>
        <p:spPr>
          <a:xfrm>
            <a:off x="3817270" y="5364455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 1 2">
            <a:extLst>
              <a:ext uri="{FF2B5EF4-FFF2-40B4-BE49-F238E27FC236}">
                <a16:creationId xmlns:a16="http://schemas.microsoft.com/office/drawing/2014/main" id="{304A10C7-40E6-01F9-EE17-99B2B686A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77" y="1189536"/>
            <a:ext cx="11559463" cy="1711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de-DE" dirty="0">
                <a:latin typeface="+mj-lt"/>
              </a:rPr>
              <a:t>define set of rules, e.g.,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dirty="0">
                <a:solidFill>
                  <a:srgbClr val="CBAACE"/>
                </a:solidFill>
                <a:latin typeface="+mj-lt"/>
              </a:rPr>
              <a:t>1. assign </a:t>
            </a:r>
            <a:r>
              <a:rPr lang="en-US" altLang="de-DE" i="1" dirty="0">
                <a:solidFill>
                  <a:srgbClr val="CBAACE"/>
                </a:solidFill>
                <a:latin typeface="+mj-lt"/>
              </a:rPr>
              <a:t>NOUN		</a:t>
            </a:r>
            <a:r>
              <a:rPr lang="en-US" altLang="de-DE" dirty="0">
                <a:solidFill>
                  <a:srgbClr val="CBAACE"/>
                </a:solidFill>
                <a:latin typeface="+mj-lt"/>
              </a:rPr>
              <a:t>if ( word ends in </a:t>
            </a:r>
            <a:r>
              <a:rPr lang="en-US" altLang="de-DE" i="1" dirty="0">
                <a:solidFill>
                  <a:srgbClr val="CBAACE"/>
                </a:solidFill>
                <a:latin typeface="+mj-lt"/>
              </a:rPr>
              <a:t>–</a:t>
            </a:r>
            <a:r>
              <a:rPr lang="en-US" altLang="de-DE" i="1" dirty="0" err="1">
                <a:solidFill>
                  <a:srgbClr val="CBAACE"/>
                </a:solidFill>
                <a:latin typeface="+mj-lt"/>
              </a:rPr>
              <a:t>tion</a:t>
            </a:r>
            <a:r>
              <a:rPr lang="en-US" altLang="de-DE" i="1" dirty="0">
                <a:solidFill>
                  <a:srgbClr val="CBAACE"/>
                </a:solidFill>
                <a:latin typeface="+mj-lt"/>
              </a:rPr>
              <a:t> </a:t>
            </a:r>
            <a:r>
              <a:rPr lang="en-US" altLang="de-DE" dirty="0">
                <a:solidFill>
                  <a:srgbClr val="CBAACE"/>
                </a:solidFill>
                <a:latin typeface="+mj-lt"/>
              </a:rPr>
              <a:t>) or ( word ends in </a:t>
            </a:r>
            <a:r>
              <a:rPr lang="en-US" altLang="de-DE" i="1" dirty="0">
                <a:solidFill>
                  <a:srgbClr val="CBAACE"/>
                </a:solidFill>
                <a:latin typeface="+mj-lt"/>
              </a:rPr>
              <a:t>–</a:t>
            </a:r>
            <a:r>
              <a:rPr lang="en-US" altLang="de-DE" i="1" dirty="0" err="1">
                <a:solidFill>
                  <a:srgbClr val="CBAACE"/>
                </a:solidFill>
                <a:latin typeface="+mj-lt"/>
              </a:rPr>
              <a:t>ment</a:t>
            </a:r>
            <a:r>
              <a:rPr lang="en-US" altLang="de-DE" i="1" dirty="0">
                <a:solidFill>
                  <a:srgbClr val="CBAACE"/>
                </a:solidFill>
                <a:latin typeface="+mj-lt"/>
              </a:rPr>
              <a:t> </a:t>
            </a:r>
            <a:r>
              <a:rPr lang="en-US" altLang="de-DE" dirty="0">
                <a:solidFill>
                  <a:srgbClr val="CBAACE"/>
                </a:solidFill>
                <a:latin typeface="+mj-lt"/>
              </a:rPr>
              <a:t>) 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2. assign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VERB</a:t>
            </a: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 		if ( word ends in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–</a:t>
            </a:r>
            <a:r>
              <a:rPr kumimoji="0" lang="en-US" altLang="de-DE" b="0" i="1" u="none" strike="noStrike" cap="none" normalizeH="0" baseline="0" dirty="0" err="1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ing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 </a:t>
            </a: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) or ( word ends in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–es</a:t>
            </a: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 )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dirty="0">
                <a:latin typeface="+mj-lt"/>
              </a:rPr>
              <a:t>example: </a:t>
            </a:r>
            <a:r>
              <a:rPr lang="en-US" altLang="de-DE" i="1" dirty="0">
                <a:latin typeface="+mj-lt"/>
              </a:rPr>
              <a:t>nation</a:t>
            </a:r>
            <a:r>
              <a:rPr lang="en-US" altLang="de-DE" dirty="0">
                <a:latin typeface="+mj-lt"/>
              </a:rPr>
              <a:t> is </a:t>
            </a:r>
            <a:r>
              <a:rPr lang="en-US" altLang="de-DE" i="1" dirty="0">
                <a:latin typeface="+mj-lt"/>
              </a:rPr>
              <a:t>NOUN</a:t>
            </a:r>
            <a:r>
              <a:rPr lang="en-US" altLang="de-DE" dirty="0">
                <a:latin typeface="+mj-lt"/>
              </a:rPr>
              <a:t> (</a:t>
            </a:r>
            <a:r>
              <a:rPr lang="en-US" altLang="de-DE" dirty="0">
                <a:solidFill>
                  <a:srgbClr val="CBAACE"/>
                </a:solidFill>
                <a:latin typeface="+mj-lt"/>
              </a:rPr>
              <a:t>rule 1</a:t>
            </a:r>
            <a:r>
              <a:rPr lang="en-US" altLang="de-DE" dirty="0">
                <a:latin typeface="+mj-lt"/>
              </a:rPr>
              <a:t>), </a:t>
            </a:r>
            <a:r>
              <a:rPr lang="en-US" altLang="de-DE" i="1" dirty="0">
                <a:latin typeface="+mj-lt"/>
              </a:rPr>
              <a:t>running</a:t>
            </a:r>
            <a:r>
              <a:rPr lang="en-US" altLang="de-DE" dirty="0">
                <a:latin typeface="+mj-lt"/>
              </a:rPr>
              <a:t> is </a:t>
            </a:r>
            <a:r>
              <a:rPr lang="en-US" altLang="de-DE" i="1" dirty="0">
                <a:latin typeface="+mj-lt"/>
              </a:rPr>
              <a:t>VERB</a:t>
            </a:r>
            <a:r>
              <a:rPr lang="en-US" altLang="de-DE" dirty="0">
                <a:latin typeface="+mj-lt"/>
              </a:rPr>
              <a:t> (</a:t>
            </a:r>
            <a:r>
              <a:rPr lang="en-US" altLang="de-DE" dirty="0">
                <a:solidFill>
                  <a:srgbClr val="CBAACE"/>
                </a:solidFill>
                <a:latin typeface="+mj-lt"/>
              </a:rPr>
              <a:t>rule 2</a:t>
            </a:r>
            <a:r>
              <a:rPr lang="en-US" altLang="de-DE" dirty="0">
                <a:latin typeface="+mj-lt"/>
              </a:rPr>
              <a:t>), </a:t>
            </a:r>
            <a:r>
              <a:rPr lang="en-US" altLang="de-DE" i="1" dirty="0">
                <a:latin typeface="+mj-lt"/>
              </a:rPr>
              <a:t>instalment</a:t>
            </a:r>
            <a:r>
              <a:rPr lang="en-US" altLang="de-DE" dirty="0">
                <a:latin typeface="+mj-lt"/>
              </a:rPr>
              <a:t> is </a:t>
            </a:r>
            <a:r>
              <a:rPr lang="en-US" altLang="de-DE" i="1" dirty="0">
                <a:latin typeface="+mj-lt"/>
              </a:rPr>
              <a:t>NOUN</a:t>
            </a:r>
            <a:r>
              <a:rPr lang="en-US" altLang="de-DE" dirty="0">
                <a:latin typeface="+mj-lt"/>
              </a:rPr>
              <a:t> (</a:t>
            </a:r>
            <a:r>
              <a:rPr lang="en-US" altLang="de-DE" dirty="0">
                <a:solidFill>
                  <a:srgbClr val="CBAACE"/>
                </a:solidFill>
                <a:latin typeface="+mj-lt"/>
              </a:rPr>
              <a:t>rule 1</a:t>
            </a:r>
            <a:r>
              <a:rPr lang="en-US" altLang="de-DE" dirty="0">
                <a:latin typeface="+mj-lt"/>
              </a:rPr>
              <a:t>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88CBB1B-6BA3-424E-25C7-1A3FACCDAC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4663438"/>
            <a:ext cx="9144019" cy="1828804"/>
          </a:xfrm>
          <a:prstGeom prst="rect">
            <a:avLst/>
          </a:prstGeom>
        </p:spPr>
      </p:pic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59D100AC-195F-9D90-99E0-1E29E0F55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53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Rule-Based Approaches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968E1C4-9492-1413-0BD5-DAA5A63E1BAB}"/>
              </a:ext>
            </a:extLst>
          </p:cNvPr>
          <p:cNvSpPr/>
          <p:nvPr/>
        </p:nvSpPr>
        <p:spPr>
          <a:xfrm>
            <a:off x="3817270" y="5364455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 1 2">
            <a:extLst>
              <a:ext uri="{FF2B5EF4-FFF2-40B4-BE49-F238E27FC236}">
                <a16:creationId xmlns:a16="http://schemas.microsoft.com/office/drawing/2014/main" id="{304A10C7-40E6-01F9-EE17-99B2B686A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77" y="1189536"/>
            <a:ext cx="11559463" cy="337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de-DE" dirty="0">
                <a:latin typeface="+mj-lt"/>
              </a:rPr>
              <a:t>define set of rules, e.g.,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dirty="0">
                <a:solidFill>
                  <a:srgbClr val="CBAACE"/>
                </a:solidFill>
                <a:latin typeface="+mj-lt"/>
              </a:rPr>
              <a:t>1. assign </a:t>
            </a:r>
            <a:r>
              <a:rPr lang="en-US" altLang="de-DE" i="1" dirty="0">
                <a:solidFill>
                  <a:srgbClr val="CBAACE"/>
                </a:solidFill>
                <a:latin typeface="+mj-lt"/>
              </a:rPr>
              <a:t>NOUN		</a:t>
            </a:r>
            <a:r>
              <a:rPr lang="en-US" altLang="de-DE" dirty="0">
                <a:solidFill>
                  <a:srgbClr val="CBAACE"/>
                </a:solidFill>
                <a:latin typeface="+mj-lt"/>
              </a:rPr>
              <a:t>if ( word ends in </a:t>
            </a:r>
            <a:r>
              <a:rPr lang="en-US" altLang="de-DE" i="1" dirty="0">
                <a:solidFill>
                  <a:srgbClr val="CBAACE"/>
                </a:solidFill>
                <a:latin typeface="+mj-lt"/>
              </a:rPr>
              <a:t>–</a:t>
            </a:r>
            <a:r>
              <a:rPr lang="en-US" altLang="de-DE" i="1" dirty="0" err="1">
                <a:solidFill>
                  <a:srgbClr val="CBAACE"/>
                </a:solidFill>
                <a:latin typeface="+mj-lt"/>
              </a:rPr>
              <a:t>tion</a:t>
            </a:r>
            <a:r>
              <a:rPr lang="en-US" altLang="de-DE" i="1" dirty="0">
                <a:solidFill>
                  <a:srgbClr val="CBAACE"/>
                </a:solidFill>
                <a:latin typeface="+mj-lt"/>
              </a:rPr>
              <a:t> </a:t>
            </a:r>
            <a:r>
              <a:rPr lang="en-US" altLang="de-DE" dirty="0">
                <a:solidFill>
                  <a:srgbClr val="CBAACE"/>
                </a:solidFill>
                <a:latin typeface="+mj-lt"/>
              </a:rPr>
              <a:t>) or ( word ends in </a:t>
            </a:r>
            <a:r>
              <a:rPr lang="en-US" altLang="de-DE" i="1" dirty="0">
                <a:solidFill>
                  <a:srgbClr val="CBAACE"/>
                </a:solidFill>
                <a:latin typeface="+mj-lt"/>
              </a:rPr>
              <a:t>–</a:t>
            </a:r>
            <a:r>
              <a:rPr lang="en-US" altLang="de-DE" i="1" dirty="0" err="1">
                <a:solidFill>
                  <a:srgbClr val="CBAACE"/>
                </a:solidFill>
                <a:latin typeface="+mj-lt"/>
              </a:rPr>
              <a:t>ment</a:t>
            </a:r>
            <a:r>
              <a:rPr lang="en-US" altLang="de-DE" i="1" dirty="0">
                <a:solidFill>
                  <a:srgbClr val="CBAACE"/>
                </a:solidFill>
                <a:latin typeface="+mj-lt"/>
              </a:rPr>
              <a:t> </a:t>
            </a:r>
            <a:r>
              <a:rPr lang="en-US" altLang="de-DE" dirty="0">
                <a:solidFill>
                  <a:srgbClr val="CBAACE"/>
                </a:solidFill>
                <a:latin typeface="+mj-lt"/>
              </a:rPr>
              <a:t>) 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2. assign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VERB</a:t>
            </a: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 		if ( word ends in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–</a:t>
            </a:r>
            <a:r>
              <a:rPr kumimoji="0" lang="en-US" altLang="de-DE" b="0" i="1" u="none" strike="noStrike" cap="none" normalizeH="0" baseline="0" dirty="0" err="1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ing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 </a:t>
            </a: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)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dirty="0">
                <a:latin typeface="+mj-lt"/>
              </a:rPr>
              <a:t>example: </a:t>
            </a:r>
            <a:r>
              <a:rPr lang="en-US" altLang="de-DE" i="1" dirty="0">
                <a:latin typeface="+mj-lt"/>
              </a:rPr>
              <a:t>nation</a:t>
            </a:r>
            <a:r>
              <a:rPr lang="en-US" altLang="de-DE" dirty="0">
                <a:latin typeface="+mj-lt"/>
              </a:rPr>
              <a:t> is </a:t>
            </a:r>
            <a:r>
              <a:rPr lang="en-US" altLang="de-DE" i="1" dirty="0">
                <a:latin typeface="+mj-lt"/>
              </a:rPr>
              <a:t>NOUN</a:t>
            </a:r>
            <a:r>
              <a:rPr lang="en-US" altLang="de-DE" dirty="0">
                <a:latin typeface="+mj-lt"/>
              </a:rPr>
              <a:t> (</a:t>
            </a:r>
            <a:r>
              <a:rPr lang="en-US" altLang="de-DE" dirty="0">
                <a:solidFill>
                  <a:srgbClr val="CBAACE"/>
                </a:solidFill>
                <a:latin typeface="+mj-lt"/>
              </a:rPr>
              <a:t>rule 1</a:t>
            </a:r>
            <a:r>
              <a:rPr lang="en-US" altLang="de-DE" dirty="0">
                <a:latin typeface="+mj-lt"/>
              </a:rPr>
              <a:t>), </a:t>
            </a:r>
            <a:r>
              <a:rPr lang="en-US" altLang="de-DE" i="1" dirty="0">
                <a:latin typeface="+mj-lt"/>
              </a:rPr>
              <a:t>running</a:t>
            </a:r>
            <a:r>
              <a:rPr lang="en-US" altLang="de-DE" dirty="0">
                <a:latin typeface="+mj-lt"/>
              </a:rPr>
              <a:t> is </a:t>
            </a:r>
            <a:r>
              <a:rPr lang="en-US" altLang="de-DE" i="1" dirty="0">
                <a:latin typeface="+mj-lt"/>
              </a:rPr>
              <a:t>VERB</a:t>
            </a:r>
            <a:r>
              <a:rPr lang="en-US" altLang="de-DE" dirty="0">
                <a:latin typeface="+mj-lt"/>
              </a:rPr>
              <a:t> (</a:t>
            </a:r>
            <a:r>
              <a:rPr lang="en-US" altLang="de-DE" dirty="0">
                <a:solidFill>
                  <a:srgbClr val="CBAACE"/>
                </a:solidFill>
                <a:latin typeface="+mj-lt"/>
              </a:rPr>
              <a:t>rule 2</a:t>
            </a:r>
            <a:r>
              <a:rPr lang="en-US" altLang="de-DE" dirty="0">
                <a:latin typeface="+mj-lt"/>
              </a:rPr>
              <a:t>), </a:t>
            </a:r>
            <a:r>
              <a:rPr lang="en-US" altLang="de-DE" i="1" dirty="0">
                <a:latin typeface="+mj-lt"/>
              </a:rPr>
              <a:t>instalment</a:t>
            </a:r>
            <a:r>
              <a:rPr lang="en-US" altLang="de-DE" dirty="0">
                <a:latin typeface="+mj-lt"/>
              </a:rPr>
              <a:t> is </a:t>
            </a:r>
            <a:r>
              <a:rPr lang="en-US" altLang="de-DE" i="1" dirty="0">
                <a:latin typeface="+mj-lt"/>
              </a:rPr>
              <a:t>NOUN</a:t>
            </a:r>
            <a:r>
              <a:rPr lang="en-US" altLang="de-DE" dirty="0">
                <a:latin typeface="+mj-lt"/>
              </a:rPr>
              <a:t> (</a:t>
            </a:r>
            <a:r>
              <a:rPr lang="en-US" altLang="de-DE" dirty="0">
                <a:solidFill>
                  <a:srgbClr val="CBAACE"/>
                </a:solidFill>
                <a:latin typeface="+mj-lt"/>
              </a:rPr>
              <a:t>rule 1</a:t>
            </a:r>
            <a:r>
              <a:rPr lang="en-US" altLang="de-DE" dirty="0">
                <a:latin typeface="+mj-lt"/>
              </a:rPr>
              <a:t>)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add more complex rules that transform tags, e.g.,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3. change tag to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NOUN</a:t>
            </a: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	if tag is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VERB</a:t>
            </a: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 and word before is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DET</a:t>
            </a:r>
            <a:endParaRPr lang="en-US" altLang="de-DE" i="1" dirty="0">
              <a:solidFill>
                <a:srgbClr val="CBAACE"/>
              </a:solidFill>
              <a:latin typeface="+mj-lt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example: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</a:t>
            </a: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shining</a:t>
            </a: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VERB</a:t>
            </a: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</a:t>
            </a: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rule 2</a:t>
            </a: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),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VERB</a:t>
            </a: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changed to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NOUN</a:t>
            </a: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</a:t>
            </a: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rule 3</a:t>
            </a: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de-DE" dirty="0">
              <a:latin typeface="+mj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16B007-C515-A5CF-924F-DF8B7DC035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0" y="4663438"/>
            <a:ext cx="9144019" cy="1828804"/>
          </a:xfrm>
          <a:prstGeom prst="rect">
            <a:avLst/>
          </a:prstGeom>
        </p:spPr>
      </p:pic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05789AC8-93A6-FB55-FB55-3E431166B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4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Rule-Based Approaches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968E1C4-9492-1413-0BD5-DAA5A63E1BAB}"/>
              </a:ext>
            </a:extLst>
          </p:cNvPr>
          <p:cNvSpPr/>
          <p:nvPr/>
        </p:nvSpPr>
        <p:spPr>
          <a:xfrm>
            <a:off x="3817270" y="5364455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 1 2">
            <a:extLst>
              <a:ext uri="{FF2B5EF4-FFF2-40B4-BE49-F238E27FC236}">
                <a16:creationId xmlns:a16="http://schemas.microsoft.com/office/drawing/2014/main" id="{304A10C7-40E6-01F9-EE17-99B2B686A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77" y="1189536"/>
            <a:ext cx="11559463" cy="5035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de-DE" dirty="0">
                <a:latin typeface="+mj-lt"/>
              </a:rPr>
              <a:t>define set of rules, e.g.,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dirty="0">
                <a:solidFill>
                  <a:srgbClr val="CBAACE"/>
                </a:solidFill>
                <a:latin typeface="+mj-lt"/>
              </a:rPr>
              <a:t>1. assign </a:t>
            </a:r>
            <a:r>
              <a:rPr lang="en-US" altLang="de-DE" i="1" dirty="0">
                <a:solidFill>
                  <a:srgbClr val="CBAACE"/>
                </a:solidFill>
                <a:latin typeface="+mj-lt"/>
              </a:rPr>
              <a:t>NOUN		</a:t>
            </a:r>
            <a:r>
              <a:rPr lang="en-US" altLang="de-DE" dirty="0">
                <a:solidFill>
                  <a:srgbClr val="CBAACE"/>
                </a:solidFill>
                <a:latin typeface="+mj-lt"/>
              </a:rPr>
              <a:t>if ( word ends in </a:t>
            </a:r>
            <a:r>
              <a:rPr lang="en-US" altLang="de-DE" i="1" dirty="0">
                <a:solidFill>
                  <a:srgbClr val="CBAACE"/>
                </a:solidFill>
                <a:latin typeface="+mj-lt"/>
              </a:rPr>
              <a:t>–</a:t>
            </a:r>
            <a:r>
              <a:rPr lang="en-US" altLang="de-DE" i="1" dirty="0" err="1">
                <a:solidFill>
                  <a:srgbClr val="CBAACE"/>
                </a:solidFill>
                <a:latin typeface="+mj-lt"/>
              </a:rPr>
              <a:t>tion</a:t>
            </a:r>
            <a:r>
              <a:rPr lang="en-US" altLang="de-DE" i="1" dirty="0">
                <a:solidFill>
                  <a:srgbClr val="CBAACE"/>
                </a:solidFill>
                <a:latin typeface="+mj-lt"/>
              </a:rPr>
              <a:t> </a:t>
            </a:r>
            <a:r>
              <a:rPr lang="en-US" altLang="de-DE" dirty="0">
                <a:solidFill>
                  <a:srgbClr val="CBAACE"/>
                </a:solidFill>
                <a:latin typeface="+mj-lt"/>
              </a:rPr>
              <a:t>) or ( word ends in </a:t>
            </a:r>
            <a:r>
              <a:rPr lang="en-US" altLang="de-DE" i="1" dirty="0">
                <a:solidFill>
                  <a:srgbClr val="CBAACE"/>
                </a:solidFill>
                <a:latin typeface="+mj-lt"/>
              </a:rPr>
              <a:t>–</a:t>
            </a:r>
            <a:r>
              <a:rPr lang="en-US" altLang="de-DE" i="1" dirty="0" err="1">
                <a:solidFill>
                  <a:srgbClr val="CBAACE"/>
                </a:solidFill>
                <a:latin typeface="+mj-lt"/>
              </a:rPr>
              <a:t>ment</a:t>
            </a:r>
            <a:r>
              <a:rPr lang="en-US" altLang="de-DE" i="1" dirty="0">
                <a:solidFill>
                  <a:srgbClr val="CBAACE"/>
                </a:solidFill>
                <a:latin typeface="+mj-lt"/>
              </a:rPr>
              <a:t> </a:t>
            </a:r>
            <a:r>
              <a:rPr lang="en-US" altLang="de-DE" dirty="0">
                <a:solidFill>
                  <a:srgbClr val="CBAACE"/>
                </a:solidFill>
                <a:latin typeface="+mj-lt"/>
              </a:rPr>
              <a:t>) 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2. assign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VERB</a:t>
            </a: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 		if ( word ends in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–</a:t>
            </a:r>
            <a:r>
              <a:rPr kumimoji="0" lang="en-US" altLang="de-DE" b="0" i="1" u="none" strike="noStrike" cap="none" normalizeH="0" baseline="0" dirty="0" err="1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ing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 </a:t>
            </a: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)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dirty="0">
                <a:latin typeface="+mj-lt"/>
              </a:rPr>
              <a:t>example: </a:t>
            </a:r>
            <a:r>
              <a:rPr lang="en-US" altLang="de-DE" i="1" dirty="0">
                <a:latin typeface="+mj-lt"/>
              </a:rPr>
              <a:t>nation</a:t>
            </a:r>
            <a:r>
              <a:rPr lang="en-US" altLang="de-DE" dirty="0">
                <a:latin typeface="+mj-lt"/>
              </a:rPr>
              <a:t> is </a:t>
            </a:r>
            <a:r>
              <a:rPr lang="en-US" altLang="de-DE" i="1" dirty="0">
                <a:latin typeface="+mj-lt"/>
              </a:rPr>
              <a:t>NOUN</a:t>
            </a:r>
            <a:r>
              <a:rPr lang="en-US" altLang="de-DE" dirty="0">
                <a:latin typeface="+mj-lt"/>
              </a:rPr>
              <a:t> (</a:t>
            </a:r>
            <a:r>
              <a:rPr lang="en-US" altLang="de-DE" dirty="0">
                <a:solidFill>
                  <a:srgbClr val="CBAACE"/>
                </a:solidFill>
                <a:latin typeface="+mj-lt"/>
              </a:rPr>
              <a:t>rule 1</a:t>
            </a:r>
            <a:r>
              <a:rPr lang="en-US" altLang="de-DE" dirty="0">
                <a:latin typeface="+mj-lt"/>
              </a:rPr>
              <a:t>), </a:t>
            </a:r>
            <a:r>
              <a:rPr lang="en-US" altLang="de-DE" i="1" dirty="0">
                <a:latin typeface="+mj-lt"/>
              </a:rPr>
              <a:t>running</a:t>
            </a:r>
            <a:r>
              <a:rPr lang="en-US" altLang="de-DE" dirty="0">
                <a:latin typeface="+mj-lt"/>
              </a:rPr>
              <a:t> is </a:t>
            </a:r>
            <a:r>
              <a:rPr lang="en-US" altLang="de-DE" i="1" dirty="0">
                <a:latin typeface="+mj-lt"/>
              </a:rPr>
              <a:t>VERB</a:t>
            </a:r>
            <a:r>
              <a:rPr lang="en-US" altLang="de-DE" dirty="0">
                <a:latin typeface="+mj-lt"/>
              </a:rPr>
              <a:t> (</a:t>
            </a:r>
            <a:r>
              <a:rPr lang="en-US" altLang="de-DE" dirty="0">
                <a:solidFill>
                  <a:srgbClr val="CBAACE"/>
                </a:solidFill>
                <a:latin typeface="+mj-lt"/>
              </a:rPr>
              <a:t>rule 2</a:t>
            </a:r>
            <a:r>
              <a:rPr lang="en-US" altLang="de-DE" dirty="0">
                <a:latin typeface="+mj-lt"/>
              </a:rPr>
              <a:t>), </a:t>
            </a:r>
            <a:r>
              <a:rPr lang="en-US" altLang="de-DE" i="1" dirty="0">
                <a:latin typeface="+mj-lt"/>
              </a:rPr>
              <a:t>instalment</a:t>
            </a:r>
            <a:r>
              <a:rPr lang="en-US" altLang="de-DE" dirty="0">
                <a:latin typeface="+mj-lt"/>
              </a:rPr>
              <a:t> is </a:t>
            </a:r>
            <a:r>
              <a:rPr lang="en-US" altLang="de-DE" i="1" dirty="0">
                <a:latin typeface="+mj-lt"/>
              </a:rPr>
              <a:t>NOUN</a:t>
            </a:r>
            <a:r>
              <a:rPr lang="en-US" altLang="de-DE" dirty="0">
                <a:latin typeface="+mj-lt"/>
              </a:rPr>
              <a:t> (</a:t>
            </a:r>
            <a:r>
              <a:rPr lang="en-US" altLang="de-DE" dirty="0">
                <a:solidFill>
                  <a:srgbClr val="CBAACE"/>
                </a:solidFill>
                <a:latin typeface="+mj-lt"/>
              </a:rPr>
              <a:t>rule 1</a:t>
            </a:r>
            <a:r>
              <a:rPr lang="en-US" altLang="de-DE" dirty="0">
                <a:latin typeface="+mj-lt"/>
              </a:rPr>
              <a:t>)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add more complex rules that transform tags, e.g.,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3. change tag to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NOUN</a:t>
            </a: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	if tag is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VERB</a:t>
            </a:r>
            <a:r>
              <a:rPr kumimoji="0" lang="en-US" altLang="de-DE" b="0" i="0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 and word before is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DET</a:t>
            </a:r>
            <a:endParaRPr lang="en-US" altLang="de-DE" i="1" dirty="0">
              <a:solidFill>
                <a:srgbClr val="CBAACE"/>
              </a:solidFill>
              <a:latin typeface="+mj-lt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example: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</a:t>
            </a: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shining</a:t>
            </a: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VERB</a:t>
            </a: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</a:t>
            </a: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rule 2</a:t>
            </a: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),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VERB</a:t>
            </a: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changed to </a:t>
            </a:r>
            <a:r>
              <a:rPr kumimoji="0" lang="en-US" altLang="de-DE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NOUN</a:t>
            </a: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</a:t>
            </a: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rule 3</a:t>
            </a: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de-DE" dirty="0">
              <a:latin typeface="+mj-lt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Problems: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dirty="0">
                <a:latin typeface="+mj-lt"/>
              </a:rPr>
              <a:t>ambiguity: the </a:t>
            </a:r>
            <a:r>
              <a:rPr lang="en-US" altLang="de-DE" i="1" dirty="0">
                <a:latin typeface="+mj-lt"/>
              </a:rPr>
              <a:t>address</a:t>
            </a:r>
            <a:r>
              <a:rPr lang="en-US" altLang="de-DE" dirty="0">
                <a:latin typeface="+mj-lt"/>
              </a:rPr>
              <a:t> and to </a:t>
            </a:r>
            <a:r>
              <a:rPr lang="en-US" altLang="de-DE" i="1" dirty="0">
                <a:latin typeface="+mj-lt"/>
              </a:rPr>
              <a:t>address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de-DE" dirty="0">
                <a:latin typeface="+mj-lt"/>
              </a:rPr>
              <a:t>rules have to be consistent, i.e., no two rules may apply (difficult to verify for complex rule systems)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difficult to infer rule systems from data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EF0DC00A-9A92-6D01-213A-8DA3A00CA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16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F01451E-A49E-7B51-B6EE-73AFAF9290C0}"/>
              </a:ext>
            </a:extLst>
          </p:cNvPr>
          <p:cNvSpPr/>
          <p:nvPr/>
        </p:nvSpPr>
        <p:spPr>
          <a:xfrm>
            <a:off x="274240" y="1189536"/>
            <a:ext cx="10088960" cy="3406085"/>
          </a:xfrm>
          <a:prstGeom prst="rect">
            <a:avLst/>
          </a:prstGeom>
          <a:solidFill>
            <a:srgbClr val="0B2D36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49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Hidden Markov Models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 1 2">
            <a:extLst>
              <a:ext uri="{FF2B5EF4-FFF2-40B4-BE49-F238E27FC236}">
                <a16:creationId xmlns:a16="http://schemas.microsoft.com/office/drawing/2014/main" id="{40A94839-5CEC-0F31-FE21-927B9BA84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77" y="1189536"/>
            <a:ext cx="11559463" cy="129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>
                <a:latin typeface="+mj-lt"/>
              </a:rPr>
              <a:t>POS-tags </a:t>
            </a:r>
            <a:r>
              <a:rPr lang="de-DE" altLang="de-DE" dirty="0" err="1">
                <a:latin typeface="+mj-lt"/>
              </a:rPr>
              <a:t>are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hidden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states</a:t>
            </a:r>
            <a:r>
              <a:rPr lang="de-DE" altLang="de-DE" dirty="0">
                <a:latin typeface="+mj-lt"/>
              </a:rPr>
              <a:t>       </a:t>
            </a:r>
            <a:r>
              <a:rPr lang="de-DE" altLang="de-DE" dirty="0" err="1">
                <a:latin typeface="+mj-lt"/>
              </a:rPr>
              <a:t>of</a:t>
            </a:r>
            <a:r>
              <a:rPr lang="de-DE" altLang="de-DE" dirty="0">
                <a:latin typeface="+mj-lt"/>
              </a:rPr>
              <a:t> a </a:t>
            </a:r>
            <a:r>
              <a:rPr lang="de-DE" altLang="de-DE" dirty="0" err="1">
                <a:latin typeface="+mj-lt"/>
              </a:rPr>
              <a:t>system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with</a:t>
            </a:r>
            <a:r>
              <a:rPr lang="de-DE" altLang="de-DE" dirty="0">
                <a:latin typeface="+mj-lt"/>
              </a:rPr>
              <a:t> initial </a:t>
            </a:r>
            <a:r>
              <a:rPr lang="de-DE" altLang="de-DE" dirty="0" err="1">
                <a:latin typeface="+mj-lt"/>
              </a:rPr>
              <a:t>state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distribution</a:t>
            </a: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hid</a:t>
            </a:r>
            <a:r>
              <a:rPr lang="de-DE" altLang="de-DE" dirty="0" err="1">
                <a:latin typeface="+mj-lt"/>
              </a:rPr>
              <a:t>den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states</a:t>
            </a:r>
            <a:r>
              <a:rPr lang="de-DE" altLang="de-DE" dirty="0">
                <a:latin typeface="+mj-lt"/>
              </a:rPr>
              <a:t>       </a:t>
            </a:r>
            <a:r>
              <a:rPr lang="de-DE" altLang="de-DE" dirty="0" err="1">
                <a:latin typeface="+mj-lt"/>
              </a:rPr>
              <a:t>emit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words</a:t>
            </a:r>
            <a:r>
              <a:rPr lang="de-DE" altLang="de-DE" dirty="0">
                <a:latin typeface="+mj-lt"/>
              </a:rPr>
              <a:t>        </a:t>
            </a:r>
            <a:r>
              <a:rPr lang="de-DE" altLang="de-DE" dirty="0" err="1">
                <a:latin typeface="+mj-lt"/>
              </a:rPr>
              <a:t>with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certain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probabilities</a:t>
            </a:r>
            <a:r>
              <a:rPr lang="de-DE" altLang="de-DE" dirty="0">
                <a:latin typeface="+mj-lt"/>
              </a:rPr>
              <a:t>                   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hidden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states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transition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other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states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with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certain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probabilities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                       </a:t>
            </a:r>
          </a:p>
        </p:txBody>
      </p:sp>
      <p:pic>
        <p:nvPicPr>
          <p:cNvPr id="35" name="Grafik 34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 title="IguanaTex Bitmap Display">
            <a:extLst>
              <a:ext uri="{FF2B5EF4-FFF2-40B4-BE49-F238E27FC236}">
                <a16:creationId xmlns:a16="http://schemas.microsoft.com/office/drawing/2014/main" id="{F51098E5-5AEB-3CAC-40E3-319BEC0ABD7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11" y="1748184"/>
            <a:ext cx="245425" cy="265194"/>
          </a:xfrm>
          <a:prstGeom prst="rect">
            <a:avLst/>
          </a:prstGeom>
        </p:spPr>
      </p:pic>
      <p:pic>
        <p:nvPicPr>
          <p:cNvPr id="36" name="Grafik 35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t$&#10;\end{document}" title="IguanaTex Bitmap Display">
            <a:extLst>
              <a:ext uri="{FF2B5EF4-FFF2-40B4-BE49-F238E27FC236}">
                <a16:creationId xmlns:a16="http://schemas.microsoft.com/office/drawing/2014/main" id="{F50BC31C-5283-1BA1-CEE2-56AA8D0332A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744" y="1812485"/>
            <a:ext cx="251495" cy="188393"/>
          </a:xfrm>
          <a:prstGeom prst="rect">
            <a:avLst/>
          </a:prstGeom>
        </p:spPr>
      </p:pic>
      <p:pic>
        <p:nvPicPr>
          <p:cNvPr id="40" name="Grafik 39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P(x_t|h_t)$&#10;&#10;\end{document}" title="IguanaTex Bitmap Display">
            <a:extLst>
              <a:ext uri="{FF2B5EF4-FFF2-40B4-BE49-F238E27FC236}">
                <a16:creationId xmlns:a16="http://schemas.microsoft.com/office/drawing/2014/main" id="{68D74D2F-A8E2-B0D2-9427-7461C6ACB9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65" y="1728095"/>
            <a:ext cx="1078857" cy="305371"/>
          </a:xfrm>
          <a:prstGeom prst="rect">
            <a:avLst/>
          </a:prstGeom>
        </p:spPr>
      </p:pic>
      <p:pic>
        <p:nvPicPr>
          <p:cNvPr id="43" name="Grafik 42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P(h_{t+1}|h_t)$&#10;&#10;\end{document}" title="IguanaTex Bitmap Display">
            <a:extLst>
              <a:ext uri="{FF2B5EF4-FFF2-40B4-BE49-F238E27FC236}">
                <a16:creationId xmlns:a16="http://schemas.microsoft.com/office/drawing/2014/main" id="{53346D4B-DD84-FCBF-3636-267D1FCBB2D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725" y="2164255"/>
            <a:ext cx="1389282" cy="305943"/>
          </a:xfrm>
          <a:prstGeom prst="rect">
            <a:avLst/>
          </a:prstGeom>
        </p:spPr>
      </p:pic>
      <p:pic>
        <p:nvPicPr>
          <p:cNvPr id="47" name="Grafik 46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pi=P(h_0)$&#10;&#10;\end{document}" title="IguanaTex Bitmap Display">
            <a:extLst>
              <a:ext uri="{FF2B5EF4-FFF2-40B4-BE49-F238E27FC236}">
                <a16:creationId xmlns:a16="http://schemas.microsoft.com/office/drawing/2014/main" id="{4A446002-53EB-797E-171E-2EC4913071B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738" y="1309358"/>
            <a:ext cx="1336620" cy="306517"/>
          </a:xfrm>
          <a:prstGeom prst="rect">
            <a:avLst/>
          </a:prstGeom>
        </p:spPr>
      </p:pic>
      <p:pic>
        <p:nvPicPr>
          <p:cNvPr id="52" name="Grafik 51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 title="IguanaTex Bitmap Display">
            <a:extLst>
              <a:ext uri="{FF2B5EF4-FFF2-40B4-BE49-F238E27FC236}">
                <a16:creationId xmlns:a16="http://schemas.microsoft.com/office/drawing/2014/main" id="{45F2C384-2A41-D1C1-B353-234757E5432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85" y="1335441"/>
            <a:ext cx="245425" cy="265194"/>
          </a:xfrm>
          <a:prstGeom prst="rect">
            <a:avLst/>
          </a:prstGeom>
        </p:spPr>
      </p:pic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51428EF6-FA7C-0811-68A2-7F9D331C5F4B}"/>
              </a:ext>
            </a:extLst>
          </p:cNvPr>
          <p:cNvGrpSpPr/>
          <p:nvPr/>
        </p:nvGrpSpPr>
        <p:grpSpPr>
          <a:xfrm>
            <a:off x="670435" y="4574240"/>
            <a:ext cx="540000" cy="1730532"/>
            <a:chOff x="3206744" y="3725779"/>
            <a:chExt cx="540000" cy="1730532"/>
          </a:xfrm>
        </p:grpSpPr>
        <p:sp>
          <p:nvSpPr>
            <p:cNvPr id="146" name="Rechteck 145">
              <a:extLst>
                <a:ext uri="{FF2B5EF4-FFF2-40B4-BE49-F238E27FC236}">
                  <a16:creationId xmlns:a16="http://schemas.microsoft.com/office/drawing/2014/main" id="{2EC7F806-334D-8E29-1250-12DA1F31D53D}"/>
                </a:ext>
              </a:extLst>
            </p:cNvPr>
            <p:cNvSpPr/>
            <p:nvPr/>
          </p:nvSpPr>
          <p:spPr>
            <a:xfrm>
              <a:off x="3357430" y="4447720"/>
              <a:ext cx="233426" cy="211382"/>
            </a:xfrm>
            <a:prstGeom prst="rect">
              <a:avLst/>
            </a:prstGeom>
            <a:solidFill>
              <a:srgbClr val="0B2D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1E117DBD-5AB9-5255-7DFF-E3C10A040D5D}"/>
                </a:ext>
              </a:extLst>
            </p:cNvPr>
            <p:cNvSpPr/>
            <p:nvPr/>
          </p:nvSpPr>
          <p:spPr>
            <a:xfrm>
              <a:off x="3206744" y="4915291"/>
              <a:ext cx="540000" cy="5410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Grafik 147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t$&#10;\end{document}" title="IguanaTex Bitmap Display">
              <a:extLst>
                <a:ext uri="{FF2B5EF4-FFF2-40B4-BE49-F238E27FC236}">
                  <a16:creationId xmlns:a16="http://schemas.microsoft.com/office/drawing/2014/main" id="{B48195C8-2EE7-62B0-E3A9-4F1227DF78E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910" y="5123578"/>
              <a:ext cx="251495" cy="188393"/>
            </a:xfrm>
            <a:prstGeom prst="rect">
              <a:avLst/>
            </a:prstGeom>
          </p:spPr>
        </p:pic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69CEA587-8DE8-2816-EE0A-14F470F27F72}"/>
                </a:ext>
              </a:extLst>
            </p:cNvPr>
            <p:cNvSpPr/>
            <p:nvPr/>
          </p:nvSpPr>
          <p:spPr>
            <a:xfrm>
              <a:off x="3206744" y="3725779"/>
              <a:ext cx="540000" cy="5410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0" name="Grafik 149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 title="IguanaTex Bitmap Display">
              <a:extLst>
                <a:ext uri="{FF2B5EF4-FFF2-40B4-BE49-F238E27FC236}">
                  <a16:creationId xmlns:a16="http://schemas.microsoft.com/office/drawing/2014/main" id="{F25A4760-2209-AA2F-C46C-E9D0972B11C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911" y="3880726"/>
              <a:ext cx="245425" cy="265194"/>
            </a:xfrm>
            <a:prstGeom prst="rect">
              <a:avLst/>
            </a:prstGeom>
          </p:spPr>
        </p:pic>
        <p:cxnSp>
          <p:nvCxnSpPr>
            <p:cNvPr id="151" name="Verbinder: gewinkelt 150">
              <a:extLst>
                <a:ext uri="{FF2B5EF4-FFF2-40B4-BE49-F238E27FC236}">
                  <a16:creationId xmlns:a16="http://schemas.microsoft.com/office/drawing/2014/main" id="{114EA6F3-3F15-594B-E1E6-8FDEEAE64A60}"/>
                </a:ext>
              </a:extLst>
            </p:cNvPr>
            <p:cNvCxnSpPr>
              <a:cxnSpLocks/>
              <a:stCxn id="149" idx="6"/>
              <a:endCxn id="149" idx="2"/>
            </p:cNvCxnSpPr>
            <p:nvPr/>
          </p:nvCxnSpPr>
          <p:spPr>
            <a:xfrm flipH="1">
              <a:off x="3206744" y="3996289"/>
              <a:ext cx="540000" cy="12700"/>
            </a:xfrm>
            <a:prstGeom prst="bentConnector5">
              <a:avLst>
                <a:gd name="adj1" fmla="val -42333"/>
                <a:gd name="adj2" fmla="val -4050000"/>
                <a:gd name="adj3" fmla="val 142333"/>
              </a:avLst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Gerade Verbindung mit Pfeil 151">
              <a:extLst>
                <a:ext uri="{FF2B5EF4-FFF2-40B4-BE49-F238E27FC236}">
                  <a16:creationId xmlns:a16="http://schemas.microsoft.com/office/drawing/2014/main" id="{BBF1A37D-0737-D465-BB72-306988B12A28}"/>
                </a:ext>
              </a:extLst>
            </p:cNvPr>
            <p:cNvCxnSpPr>
              <a:cxnSpLocks/>
              <a:stCxn id="149" idx="4"/>
              <a:endCxn id="147" idx="0"/>
            </p:cNvCxnSpPr>
            <p:nvPr/>
          </p:nvCxnSpPr>
          <p:spPr>
            <a:xfrm>
              <a:off x="3476744" y="4266799"/>
              <a:ext cx="0" cy="648492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Foliennummernplatzhalter 5">
            <a:extLst>
              <a:ext uri="{FF2B5EF4-FFF2-40B4-BE49-F238E27FC236}">
                <a16:creationId xmlns:a16="http://schemas.microsoft.com/office/drawing/2014/main" id="{9B34356F-9D62-77D0-2C0D-928CF6D7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08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Hidden Markov Models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 1 2">
            <a:extLst>
              <a:ext uri="{FF2B5EF4-FFF2-40B4-BE49-F238E27FC236}">
                <a16:creationId xmlns:a16="http://schemas.microsoft.com/office/drawing/2014/main" id="{40A94839-5CEC-0F31-FE21-927B9BA84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77" y="1189536"/>
            <a:ext cx="11559463" cy="1711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>
                <a:latin typeface="+mj-lt"/>
              </a:rPr>
              <a:t>POS-tags </a:t>
            </a:r>
            <a:r>
              <a:rPr lang="de-DE" altLang="de-DE" dirty="0" err="1">
                <a:latin typeface="+mj-lt"/>
              </a:rPr>
              <a:t>are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hidden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states</a:t>
            </a:r>
            <a:r>
              <a:rPr lang="de-DE" altLang="de-DE" dirty="0">
                <a:latin typeface="+mj-lt"/>
              </a:rPr>
              <a:t>       </a:t>
            </a:r>
            <a:r>
              <a:rPr lang="de-DE" altLang="de-DE" dirty="0" err="1">
                <a:latin typeface="+mj-lt"/>
              </a:rPr>
              <a:t>of</a:t>
            </a:r>
            <a:r>
              <a:rPr lang="de-DE" altLang="de-DE" dirty="0">
                <a:latin typeface="+mj-lt"/>
              </a:rPr>
              <a:t> a </a:t>
            </a:r>
            <a:r>
              <a:rPr lang="de-DE" altLang="de-DE" dirty="0" err="1">
                <a:latin typeface="+mj-lt"/>
              </a:rPr>
              <a:t>system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with</a:t>
            </a:r>
            <a:r>
              <a:rPr lang="de-DE" altLang="de-DE" dirty="0">
                <a:latin typeface="+mj-lt"/>
              </a:rPr>
              <a:t> initial </a:t>
            </a:r>
            <a:r>
              <a:rPr lang="de-DE" altLang="de-DE" dirty="0" err="1">
                <a:latin typeface="+mj-lt"/>
              </a:rPr>
              <a:t>state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distribution</a:t>
            </a: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hid</a:t>
            </a:r>
            <a:r>
              <a:rPr lang="de-DE" altLang="de-DE" dirty="0" err="1">
                <a:latin typeface="+mj-lt"/>
              </a:rPr>
              <a:t>den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states</a:t>
            </a:r>
            <a:r>
              <a:rPr lang="de-DE" altLang="de-DE" dirty="0">
                <a:latin typeface="+mj-lt"/>
              </a:rPr>
              <a:t>       </a:t>
            </a:r>
            <a:r>
              <a:rPr lang="de-DE" altLang="de-DE" dirty="0" err="1">
                <a:latin typeface="+mj-lt"/>
              </a:rPr>
              <a:t>emit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words</a:t>
            </a:r>
            <a:r>
              <a:rPr lang="de-DE" altLang="de-DE" dirty="0">
                <a:latin typeface="+mj-lt"/>
              </a:rPr>
              <a:t>        </a:t>
            </a:r>
            <a:r>
              <a:rPr lang="de-DE" altLang="de-DE" dirty="0" err="1">
                <a:latin typeface="+mj-lt"/>
              </a:rPr>
              <a:t>with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certain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probabilities</a:t>
            </a:r>
            <a:r>
              <a:rPr lang="de-DE" altLang="de-DE" dirty="0">
                <a:latin typeface="+mj-lt"/>
              </a:rPr>
              <a:t>                   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hidden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states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transition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other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states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with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certain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probabilities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                     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words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sequence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are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observations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5" name="Grafik 34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 title="IguanaTex Bitmap Display">
            <a:extLst>
              <a:ext uri="{FF2B5EF4-FFF2-40B4-BE49-F238E27FC236}">
                <a16:creationId xmlns:a16="http://schemas.microsoft.com/office/drawing/2014/main" id="{F51098E5-5AEB-3CAC-40E3-319BEC0ABD7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11" y="1748184"/>
            <a:ext cx="245425" cy="265194"/>
          </a:xfrm>
          <a:prstGeom prst="rect">
            <a:avLst/>
          </a:prstGeom>
        </p:spPr>
      </p:pic>
      <p:pic>
        <p:nvPicPr>
          <p:cNvPr id="36" name="Grafik 35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t$&#10;\end{document}" title="IguanaTex Bitmap Display">
            <a:extLst>
              <a:ext uri="{FF2B5EF4-FFF2-40B4-BE49-F238E27FC236}">
                <a16:creationId xmlns:a16="http://schemas.microsoft.com/office/drawing/2014/main" id="{F50BC31C-5283-1BA1-CEE2-56AA8D0332A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744" y="1812485"/>
            <a:ext cx="251495" cy="188393"/>
          </a:xfrm>
          <a:prstGeom prst="rect">
            <a:avLst/>
          </a:prstGeom>
        </p:spPr>
      </p:pic>
      <p:pic>
        <p:nvPicPr>
          <p:cNvPr id="40" name="Grafik 39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P(x_t|h_t)$&#10;&#10;\end{document}" title="IguanaTex Bitmap Display">
            <a:extLst>
              <a:ext uri="{FF2B5EF4-FFF2-40B4-BE49-F238E27FC236}">
                <a16:creationId xmlns:a16="http://schemas.microsoft.com/office/drawing/2014/main" id="{68D74D2F-A8E2-B0D2-9427-7461C6ACB9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65" y="1728095"/>
            <a:ext cx="1078857" cy="305371"/>
          </a:xfrm>
          <a:prstGeom prst="rect">
            <a:avLst/>
          </a:prstGeom>
        </p:spPr>
      </p:pic>
      <p:pic>
        <p:nvPicPr>
          <p:cNvPr id="43" name="Grafik 42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P(h_{t+1}|h_t)$&#10;&#10;\end{document}" title="IguanaTex Bitmap Display">
            <a:extLst>
              <a:ext uri="{FF2B5EF4-FFF2-40B4-BE49-F238E27FC236}">
                <a16:creationId xmlns:a16="http://schemas.microsoft.com/office/drawing/2014/main" id="{53346D4B-DD84-FCBF-3636-267D1FCBB2D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725" y="2164255"/>
            <a:ext cx="1389282" cy="305943"/>
          </a:xfrm>
          <a:prstGeom prst="rect">
            <a:avLst/>
          </a:prstGeom>
        </p:spPr>
      </p:pic>
      <p:pic>
        <p:nvPicPr>
          <p:cNvPr id="47" name="Grafik 46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pi=P(h_0)$&#10;&#10;\end{document}" title="IguanaTex Bitmap Display">
            <a:extLst>
              <a:ext uri="{FF2B5EF4-FFF2-40B4-BE49-F238E27FC236}">
                <a16:creationId xmlns:a16="http://schemas.microsoft.com/office/drawing/2014/main" id="{4A446002-53EB-797E-171E-2EC4913071B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738" y="1309358"/>
            <a:ext cx="1336620" cy="306517"/>
          </a:xfrm>
          <a:prstGeom prst="rect">
            <a:avLst/>
          </a:prstGeom>
        </p:spPr>
      </p:pic>
      <p:pic>
        <p:nvPicPr>
          <p:cNvPr id="52" name="Grafik 51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 title="IguanaTex Bitmap Display">
            <a:extLst>
              <a:ext uri="{FF2B5EF4-FFF2-40B4-BE49-F238E27FC236}">
                <a16:creationId xmlns:a16="http://schemas.microsoft.com/office/drawing/2014/main" id="{45F2C384-2A41-D1C1-B353-234757E5432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85" y="1335441"/>
            <a:ext cx="245425" cy="265194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885660C-8909-F6BF-4352-482015CCF503}"/>
              </a:ext>
            </a:extLst>
          </p:cNvPr>
          <p:cNvGrpSpPr/>
          <p:nvPr/>
        </p:nvGrpSpPr>
        <p:grpSpPr>
          <a:xfrm>
            <a:off x="670435" y="4574240"/>
            <a:ext cx="540000" cy="1730532"/>
            <a:chOff x="3206744" y="3725779"/>
            <a:chExt cx="540000" cy="173053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1EFA1D9-8D73-B750-70BA-ED31F3994478}"/>
                </a:ext>
              </a:extLst>
            </p:cNvPr>
            <p:cNvSpPr/>
            <p:nvPr/>
          </p:nvSpPr>
          <p:spPr>
            <a:xfrm>
              <a:off x="3357430" y="4447720"/>
              <a:ext cx="233426" cy="211382"/>
            </a:xfrm>
            <a:prstGeom prst="rect">
              <a:avLst/>
            </a:prstGeom>
            <a:solidFill>
              <a:srgbClr val="0B2D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D2DACCA-CDE5-CBEC-D1A5-6BB4A3D9D5D8}"/>
                </a:ext>
              </a:extLst>
            </p:cNvPr>
            <p:cNvSpPr/>
            <p:nvPr/>
          </p:nvSpPr>
          <p:spPr>
            <a:xfrm>
              <a:off x="3206744" y="4915291"/>
              <a:ext cx="540000" cy="5410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fik 13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t$&#10;\end{document}" title="IguanaTex Bitmap Display">
              <a:extLst>
                <a:ext uri="{FF2B5EF4-FFF2-40B4-BE49-F238E27FC236}">
                  <a16:creationId xmlns:a16="http://schemas.microsoft.com/office/drawing/2014/main" id="{17682574-D322-9265-90B3-634025D7157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910" y="5123578"/>
              <a:ext cx="251495" cy="188393"/>
            </a:xfrm>
            <a:prstGeom prst="rect">
              <a:avLst/>
            </a:prstGeom>
          </p:spPr>
        </p:pic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91696A7-0E35-6D34-6F3E-5FCA79CDD15F}"/>
                </a:ext>
              </a:extLst>
            </p:cNvPr>
            <p:cNvSpPr/>
            <p:nvPr/>
          </p:nvSpPr>
          <p:spPr>
            <a:xfrm>
              <a:off x="3206744" y="3725779"/>
              <a:ext cx="540000" cy="5410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fik 15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 title="IguanaTex Bitmap Display">
              <a:extLst>
                <a:ext uri="{FF2B5EF4-FFF2-40B4-BE49-F238E27FC236}">
                  <a16:creationId xmlns:a16="http://schemas.microsoft.com/office/drawing/2014/main" id="{A8E52BB1-3566-D665-53E7-484BBC1A78C5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911" y="3880726"/>
              <a:ext cx="245425" cy="265194"/>
            </a:xfrm>
            <a:prstGeom prst="rect">
              <a:avLst/>
            </a:prstGeom>
          </p:spPr>
        </p:pic>
        <p:cxnSp>
          <p:nvCxnSpPr>
            <p:cNvPr id="17" name="Verbinder: gewinkelt 16">
              <a:extLst>
                <a:ext uri="{FF2B5EF4-FFF2-40B4-BE49-F238E27FC236}">
                  <a16:creationId xmlns:a16="http://schemas.microsoft.com/office/drawing/2014/main" id="{C60949AD-ECDD-407B-6D96-686F47D31CB6}"/>
                </a:ext>
              </a:extLst>
            </p:cNvPr>
            <p:cNvCxnSpPr>
              <a:cxnSpLocks/>
              <a:stCxn id="15" idx="6"/>
              <a:endCxn id="15" idx="2"/>
            </p:cNvCxnSpPr>
            <p:nvPr/>
          </p:nvCxnSpPr>
          <p:spPr>
            <a:xfrm flipH="1">
              <a:off x="3206744" y="3996289"/>
              <a:ext cx="540000" cy="12700"/>
            </a:xfrm>
            <a:prstGeom prst="bentConnector5">
              <a:avLst>
                <a:gd name="adj1" fmla="val -42333"/>
                <a:gd name="adj2" fmla="val -4050000"/>
                <a:gd name="adj3" fmla="val 142333"/>
              </a:avLst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68A8DF7D-904F-B0EC-BBF1-456E54F2D7D8}"/>
                </a:ext>
              </a:extLst>
            </p:cNvPr>
            <p:cNvCxnSpPr>
              <a:cxnSpLocks/>
              <a:stCxn id="15" idx="4"/>
              <a:endCxn id="8" idx="0"/>
            </p:cNvCxnSpPr>
            <p:nvPr/>
          </p:nvCxnSpPr>
          <p:spPr>
            <a:xfrm>
              <a:off x="3476744" y="4266799"/>
              <a:ext cx="0" cy="648492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76F0003-674C-0B77-90C1-4E73B71AB975}"/>
              </a:ext>
            </a:extLst>
          </p:cNvPr>
          <p:cNvGrpSpPr/>
          <p:nvPr/>
        </p:nvGrpSpPr>
        <p:grpSpPr>
          <a:xfrm>
            <a:off x="2044099" y="4064283"/>
            <a:ext cx="4037587" cy="2346414"/>
            <a:chOff x="2450499" y="3778533"/>
            <a:chExt cx="4037587" cy="2346414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378B7D-0AA9-DACB-27E6-413F83E1CDD4}"/>
                </a:ext>
              </a:extLst>
            </p:cNvPr>
            <p:cNvSpPr/>
            <p:nvPr/>
          </p:nvSpPr>
          <p:spPr>
            <a:xfrm>
              <a:off x="3126327" y="5037184"/>
              <a:ext cx="233426" cy="211382"/>
            </a:xfrm>
            <a:prstGeom prst="rect">
              <a:avLst/>
            </a:prstGeom>
            <a:solidFill>
              <a:srgbClr val="0B2D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D9E51A9F-5349-A7F1-BBD3-82DE3FFD7BE7}"/>
                </a:ext>
              </a:extLst>
            </p:cNvPr>
            <p:cNvCxnSpPr>
              <a:cxnSpLocks/>
              <a:stCxn id="106" idx="4"/>
              <a:endCxn id="78" idx="0"/>
            </p:cNvCxnSpPr>
            <p:nvPr/>
          </p:nvCxnSpPr>
          <p:spPr>
            <a:xfrm flipH="1">
              <a:off x="2786625" y="4856263"/>
              <a:ext cx="359956" cy="685698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7519DC8-C9AE-3535-EAF3-22A2BF89C50B}"/>
                </a:ext>
              </a:extLst>
            </p:cNvPr>
            <p:cNvSpPr/>
            <p:nvPr/>
          </p:nvSpPr>
          <p:spPr>
            <a:xfrm>
              <a:off x="4652844" y="5051328"/>
              <a:ext cx="233426" cy="211382"/>
            </a:xfrm>
            <a:prstGeom prst="rect">
              <a:avLst/>
            </a:prstGeom>
            <a:solidFill>
              <a:srgbClr val="0B2D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AC6F6E91-12B6-23FB-2010-9B89F2A52A54}"/>
                </a:ext>
              </a:extLst>
            </p:cNvPr>
            <p:cNvCxnSpPr>
              <a:cxnSpLocks/>
              <a:stCxn id="100" idx="4"/>
              <a:endCxn id="67" idx="0"/>
            </p:cNvCxnSpPr>
            <p:nvPr/>
          </p:nvCxnSpPr>
          <p:spPr>
            <a:xfrm flipH="1">
              <a:off x="5061999" y="4841455"/>
              <a:ext cx="331421" cy="727377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71951C17-0684-E1EF-21F0-E9BE1FC498EB}"/>
                </a:ext>
              </a:extLst>
            </p:cNvPr>
            <p:cNvGrpSpPr/>
            <p:nvPr/>
          </p:nvGrpSpPr>
          <p:grpSpPr>
            <a:xfrm>
              <a:off x="2810455" y="4315243"/>
              <a:ext cx="667547" cy="541020"/>
              <a:chOff x="3046675" y="4315243"/>
              <a:chExt cx="667547" cy="541020"/>
            </a:xfrm>
          </p:grpSpPr>
          <p:sp>
            <p:nvSpPr>
              <p:cNvPr id="106" name="Ellipse 105">
                <a:extLst>
                  <a:ext uri="{FF2B5EF4-FFF2-40B4-BE49-F238E27FC236}">
                    <a16:creationId xmlns:a16="http://schemas.microsoft.com/office/drawing/2014/main" id="{FD9D977D-A4B2-D4ED-9F0E-EEEC182C1F73}"/>
                  </a:ext>
                </a:extLst>
              </p:cNvPr>
              <p:cNvSpPr/>
              <p:nvPr/>
            </p:nvSpPr>
            <p:spPr>
              <a:xfrm>
                <a:off x="3112801" y="4315243"/>
                <a:ext cx="540000" cy="54102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E43852AB-42B2-0B93-6CA6-0AE9E8226178}"/>
                  </a:ext>
                </a:extLst>
              </p:cNvPr>
              <p:cNvSpPr txBox="1"/>
              <p:nvPr/>
            </p:nvSpPr>
            <p:spPr>
              <a:xfrm>
                <a:off x="3046675" y="4439130"/>
                <a:ext cx="66754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de-DE" altLang="de-DE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NOUN</a:t>
                </a:r>
                <a:endParaRPr lang="en-US" sz="1200" dirty="0"/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CF6EFBB8-BCBC-52B1-61BE-345D615F9861}"/>
                </a:ext>
              </a:extLst>
            </p:cNvPr>
            <p:cNvGrpSpPr/>
            <p:nvPr/>
          </p:nvGrpSpPr>
          <p:grpSpPr>
            <a:xfrm>
              <a:off x="3922718" y="4307538"/>
              <a:ext cx="721102" cy="541020"/>
              <a:chOff x="4549181" y="4329387"/>
              <a:chExt cx="721102" cy="541020"/>
            </a:xfrm>
          </p:grpSpPr>
          <p:sp>
            <p:nvSpPr>
              <p:cNvPr id="103" name="Ellipse 102">
                <a:extLst>
                  <a:ext uri="{FF2B5EF4-FFF2-40B4-BE49-F238E27FC236}">
                    <a16:creationId xmlns:a16="http://schemas.microsoft.com/office/drawing/2014/main" id="{3AAE732A-ED95-761A-5778-FA5206AD18F9}"/>
                  </a:ext>
                </a:extLst>
              </p:cNvPr>
              <p:cNvSpPr/>
              <p:nvPr/>
            </p:nvSpPr>
            <p:spPr>
              <a:xfrm>
                <a:off x="4639318" y="4329387"/>
                <a:ext cx="540000" cy="54102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Textfeld 104">
                <a:extLst>
                  <a:ext uri="{FF2B5EF4-FFF2-40B4-BE49-F238E27FC236}">
                    <a16:creationId xmlns:a16="http://schemas.microsoft.com/office/drawing/2014/main" id="{F8F3D15B-4532-8C4A-BE11-7223560C2F1A}"/>
                  </a:ext>
                </a:extLst>
              </p:cNvPr>
              <p:cNvSpPr txBox="1"/>
              <p:nvPr/>
            </p:nvSpPr>
            <p:spPr>
              <a:xfrm>
                <a:off x="4549181" y="4468712"/>
                <a:ext cx="7211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de-DE" altLang="de-DE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VERB</a:t>
                </a:r>
                <a:endParaRPr lang="en-US" sz="1200" dirty="0"/>
              </a:p>
            </p:txBody>
          </p: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8FEB4AFC-C4F6-7171-D7EA-D89D4D9DCD4E}"/>
                </a:ext>
              </a:extLst>
            </p:cNvPr>
            <p:cNvGrpSpPr/>
            <p:nvPr/>
          </p:nvGrpSpPr>
          <p:grpSpPr>
            <a:xfrm>
              <a:off x="5005319" y="4300435"/>
              <a:ext cx="721102" cy="541020"/>
              <a:chOff x="5264840" y="4315243"/>
              <a:chExt cx="721102" cy="541020"/>
            </a:xfrm>
          </p:grpSpPr>
          <p:sp>
            <p:nvSpPr>
              <p:cNvPr id="100" name="Ellipse 99">
                <a:extLst>
                  <a:ext uri="{FF2B5EF4-FFF2-40B4-BE49-F238E27FC236}">
                    <a16:creationId xmlns:a16="http://schemas.microsoft.com/office/drawing/2014/main" id="{7D79CD43-FD2B-E876-B2AA-155CF52A9307}"/>
                  </a:ext>
                </a:extLst>
              </p:cNvPr>
              <p:cNvSpPr/>
              <p:nvPr/>
            </p:nvSpPr>
            <p:spPr>
              <a:xfrm>
                <a:off x="5382941" y="4315243"/>
                <a:ext cx="540000" cy="54102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83C88DCB-4A0D-6DD4-E9C8-E0FAEBE3F536}"/>
                  </a:ext>
                </a:extLst>
              </p:cNvPr>
              <p:cNvSpPr txBox="1"/>
              <p:nvPr/>
            </p:nvSpPr>
            <p:spPr>
              <a:xfrm>
                <a:off x="5264840" y="4444633"/>
                <a:ext cx="7211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de-DE" altLang="de-DE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DET</a:t>
                </a:r>
                <a:endParaRPr lang="en-US" sz="1200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684D379A-0610-FA8F-3FB9-5C29AE1D33EC}"/>
                </a:ext>
              </a:extLst>
            </p:cNvPr>
            <p:cNvGrpSpPr/>
            <p:nvPr/>
          </p:nvGrpSpPr>
          <p:grpSpPr>
            <a:xfrm>
              <a:off x="2450499" y="5541961"/>
              <a:ext cx="661187" cy="541020"/>
              <a:chOff x="3046675" y="5504755"/>
              <a:chExt cx="661187" cy="541020"/>
            </a:xfrm>
          </p:grpSpPr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F8DBC854-5D13-E37C-8A92-E1C103DCED4F}"/>
                  </a:ext>
                </a:extLst>
              </p:cNvPr>
              <p:cNvSpPr/>
              <p:nvPr/>
            </p:nvSpPr>
            <p:spPr>
              <a:xfrm>
                <a:off x="3112801" y="5504755"/>
                <a:ext cx="540000" cy="54102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DC95BCE2-3C03-ACFC-A9DB-8BF134A02698}"/>
                  </a:ext>
                </a:extLst>
              </p:cNvPr>
              <p:cNvSpPr txBox="1"/>
              <p:nvPr/>
            </p:nvSpPr>
            <p:spPr>
              <a:xfrm>
                <a:off x="3046675" y="5626857"/>
                <a:ext cx="6611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de-DE" altLang="de-DE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cat</a:t>
                </a:r>
                <a:endParaRPr lang="en-US" sz="1200" dirty="0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4C86617C-D21C-A1E7-0BE8-DA0BA633AC1B}"/>
                </a:ext>
              </a:extLst>
            </p:cNvPr>
            <p:cNvGrpSpPr/>
            <p:nvPr/>
          </p:nvGrpSpPr>
          <p:grpSpPr>
            <a:xfrm>
              <a:off x="3154025" y="5559502"/>
              <a:ext cx="661187" cy="541020"/>
              <a:chOff x="4576123" y="5518899"/>
              <a:chExt cx="661187" cy="541020"/>
            </a:xfrm>
          </p:grpSpPr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1A9E58CE-E1CE-7882-DBB3-9B91134BE7EE}"/>
                  </a:ext>
                </a:extLst>
              </p:cNvPr>
              <p:cNvSpPr/>
              <p:nvPr/>
            </p:nvSpPr>
            <p:spPr>
              <a:xfrm>
                <a:off x="4639318" y="5518899"/>
                <a:ext cx="540000" cy="54102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2001B747-4E87-7E44-29FC-1B94ABEDE953}"/>
                  </a:ext>
                </a:extLst>
              </p:cNvPr>
              <p:cNvSpPr txBox="1"/>
              <p:nvPr/>
            </p:nvSpPr>
            <p:spPr>
              <a:xfrm>
                <a:off x="4576123" y="5636765"/>
                <a:ext cx="6611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de-DE" altLang="de-DE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mat</a:t>
                </a:r>
                <a:endParaRPr lang="en-US" sz="1200" dirty="0"/>
              </a:p>
            </p:txBody>
          </p: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0FA16A44-2BA7-E2BE-83B1-A295D94B4481}"/>
                </a:ext>
              </a:extLst>
            </p:cNvPr>
            <p:cNvGrpSpPr/>
            <p:nvPr/>
          </p:nvGrpSpPr>
          <p:grpSpPr>
            <a:xfrm>
              <a:off x="3949737" y="5583927"/>
              <a:ext cx="661187" cy="541020"/>
              <a:chOff x="3046675" y="5504755"/>
              <a:chExt cx="661187" cy="541020"/>
            </a:xfrm>
          </p:grpSpPr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BD666B5F-5B39-66CF-21D1-B19D685DF369}"/>
                  </a:ext>
                </a:extLst>
              </p:cNvPr>
              <p:cNvSpPr/>
              <p:nvPr/>
            </p:nvSpPr>
            <p:spPr>
              <a:xfrm>
                <a:off x="3112801" y="5504755"/>
                <a:ext cx="540000" cy="54102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102E06AB-82F7-003C-E73C-6D09D481BF84}"/>
                  </a:ext>
                </a:extLst>
              </p:cNvPr>
              <p:cNvSpPr txBox="1"/>
              <p:nvPr/>
            </p:nvSpPr>
            <p:spPr>
              <a:xfrm>
                <a:off x="3046675" y="5626857"/>
                <a:ext cx="6611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de-DE" altLang="de-DE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sat</a:t>
                </a:r>
                <a:endParaRPr lang="en-US" sz="1200" dirty="0"/>
              </a:p>
            </p:txBody>
          </p:sp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EFF78D56-71AC-D639-3ABD-8A4ECBFA971B}"/>
                </a:ext>
              </a:extLst>
            </p:cNvPr>
            <p:cNvGrpSpPr/>
            <p:nvPr/>
          </p:nvGrpSpPr>
          <p:grpSpPr>
            <a:xfrm>
              <a:off x="4725873" y="5568832"/>
              <a:ext cx="661187" cy="541020"/>
              <a:chOff x="3046675" y="5504755"/>
              <a:chExt cx="661187" cy="541020"/>
            </a:xfrm>
          </p:grpSpPr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521B4E3-20E1-F49B-A2B9-1304010EC7C7}"/>
                  </a:ext>
                </a:extLst>
              </p:cNvPr>
              <p:cNvSpPr/>
              <p:nvPr/>
            </p:nvSpPr>
            <p:spPr>
              <a:xfrm>
                <a:off x="3112801" y="5504755"/>
                <a:ext cx="540000" cy="54102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79B38EAC-A7B2-A8E7-7E44-24C30D3F3C30}"/>
                  </a:ext>
                </a:extLst>
              </p:cNvPr>
              <p:cNvSpPr txBox="1"/>
              <p:nvPr/>
            </p:nvSpPr>
            <p:spPr>
              <a:xfrm>
                <a:off x="3046675" y="5626857"/>
                <a:ext cx="6611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altLang="de-DE" sz="1200" dirty="0" err="1">
                    <a:latin typeface="+mj-lt"/>
                  </a:rPr>
                  <a:t>t</a:t>
                </a:r>
                <a:r>
                  <a:rPr kumimoji="0" lang="de-DE" altLang="de-DE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he</a:t>
                </a:r>
                <a:endParaRPr lang="en-US" sz="1200" dirty="0"/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2A7DEEC5-EBD1-A815-D4BE-68AE32382EB2}"/>
                </a:ext>
              </a:extLst>
            </p:cNvPr>
            <p:cNvGrpSpPr/>
            <p:nvPr/>
          </p:nvGrpSpPr>
          <p:grpSpPr>
            <a:xfrm>
              <a:off x="5411463" y="5567935"/>
              <a:ext cx="661187" cy="541020"/>
              <a:chOff x="3046675" y="5504755"/>
              <a:chExt cx="661187" cy="541020"/>
            </a:xfrm>
          </p:grpSpPr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102CB1E3-C540-4115-424F-DF1A7C3956E9}"/>
                  </a:ext>
                </a:extLst>
              </p:cNvPr>
              <p:cNvSpPr/>
              <p:nvPr/>
            </p:nvSpPr>
            <p:spPr>
              <a:xfrm>
                <a:off x="3112801" y="5504755"/>
                <a:ext cx="540000" cy="54102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D5ED82E3-BADF-6D06-057F-0D0F08AAE605}"/>
                  </a:ext>
                </a:extLst>
              </p:cNvPr>
              <p:cNvSpPr txBox="1"/>
              <p:nvPr/>
            </p:nvSpPr>
            <p:spPr>
              <a:xfrm>
                <a:off x="3046675" y="5626857"/>
                <a:ext cx="6611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de-DE" altLang="de-DE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on</a:t>
                </a:r>
                <a:endParaRPr lang="en-US" sz="1200" dirty="0"/>
              </a:p>
            </p:txBody>
          </p:sp>
        </p:grp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BEBBD89-C3B9-5432-1FA4-E828A607BED2}"/>
                </a:ext>
              </a:extLst>
            </p:cNvPr>
            <p:cNvCxnSpPr>
              <a:cxnSpLocks/>
              <a:stCxn id="106" idx="4"/>
              <a:endCxn id="75" idx="0"/>
            </p:cNvCxnSpPr>
            <p:nvPr/>
          </p:nvCxnSpPr>
          <p:spPr>
            <a:xfrm>
              <a:off x="3146581" y="4856263"/>
              <a:ext cx="340639" cy="703239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45E806E4-4A3F-E546-A6DD-A8D3269529BD}"/>
                </a:ext>
              </a:extLst>
            </p:cNvPr>
            <p:cNvCxnSpPr>
              <a:cxnSpLocks/>
              <a:stCxn id="103" idx="4"/>
              <a:endCxn id="70" idx="0"/>
            </p:cNvCxnSpPr>
            <p:nvPr/>
          </p:nvCxnSpPr>
          <p:spPr>
            <a:xfrm>
              <a:off x="4282855" y="4848558"/>
              <a:ext cx="3008" cy="735369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2E35B8F8-6866-60D5-B7EB-F6E24CD33332}"/>
                </a:ext>
              </a:extLst>
            </p:cNvPr>
            <p:cNvCxnSpPr>
              <a:cxnSpLocks/>
              <a:stCxn id="100" idx="4"/>
              <a:endCxn id="62" idx="0"/>
            </p:cNvCxnSpPr>
            <p:nvPr/>
          </p:nvCxnSpPr>
          <p:spPr>
            <a:xfrm>
              <a:off x="5393420" y="4841455"/>
              <a:ext cx="354169" cy="72648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Verbinder: gewinkelt 41">
              <a:extLst>
                <a:ext uri="{FF2B5EF4-FFF2-40B4-BE49-F238E27FC236}">
                  <a16:creationId xmlns:a16="http://schemas.microsoft.com/office/drawing/2014/main" id="{EEF9CF6A-0093-1752-A072-6B24CD441465}"/>
                </a:ext>
              </a:extLst>
            </p:cNvPr>
            <p:cNvCxnSpPr>
              <a:cxnSpLocks/>
              <a:stCxn id="100" idx="0"/>
              <a:endCxn id="106" idx="0"/>
            </p:cNvCxnSpPr>
            <p:nvPr/>
          </p:nvCxnSpPr>
          <p:spPr>
            <a:xfrm rot="16200000" flipH="1" flipV="1">
              <a:off x="4262597" y="3184419"/>
              <a:ext cx="14808" cy="2246839"/>
            </a:xfrm>
            <a:prstGeom prst="bentConnector3">
              <a:avLst>
                <a:gd name="adj1" fmla="val -1543760"/>
              </a:avLst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Verbinder: gewinkelt 43">
              <a:extLst>
                <a:ext uri="{FF2B5EF4-FFF2-40B4-BE49-F238E27FC236}">
                  <a16:creationId xmlns:a16="http://schemas.microsoft.com/office/drawing/2014/main" id="{F655D9DD-5B7D-363F-6678-4BCF8BF4BA73}"/>
                </a:ext>
              </a:extLst>
            </p:cNvPr>
            <p:cNvCxnSpPr>
              <a:cxnSpLocks/>
              <a:stCxn id="100" idx="5"/>
              <a:endCxn id="100" idx="7"/>
            </p:cNvCxnSpPr>
            <p:nvPr/>
          </p:nvCxnSpPr>
          <p:spPr>
            <a:xfrm rot="5400000" flipH="1">
              <a:off x="5393060" y="4570945"/>
              <a:ext cx="382558" cy="12700"/>
            </a:xfrm>
            <a:prstGeom prst="bentConnector5">
              <a:avLst>
                <a:gd name="adj1" fmla="val -59756"/>
                <a:gd name="adj2" fmla="val -2977315"/>
                <a:gd name="adj3" fmla="val 159756"/>
              </a:avLst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3CB1E1BD-5B8A-262D-97C3-9199D376C3E8}"/>
                </a:ext>
              </a:extLst>
            </p:cNvPr>
            <p:cNvCxnSpPr>
              <a:cxnSpLocks/>
              <a:stCxn id="106" idx="6"/>
              <a:endCxn id="103" idx="2"/>
            </p:cNvCxnSpPr>
            <p:nvPr/>
          </p:nvCxnSpPr>
          <p:spPr>
            <a:xfrm flipV="1">
              <a:off x="3416581" y="4578048"/>
              <a:ext cx="596274" cy="770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CE6C7B97-4CB3-D3CA-32AB-4B3799129C91}"/>
                </a:ext>
              </a:extLst>
            </p:cNvPr>
            <p:cNvCxnSpPr>
              <a:cxnSpLocks/>
              <a:stCxn id="103" idx="6"/>
              <a:endCxn id="100" idx="2"/>
            </p:cNvCxnSpPr>
            <p:nvPr/>
          </p:nvCxnSpPr>
          <p:spPr>
            <a:xfrm flipV="1">
              <a:off x="4552855" y="4570945"/>
              <a:ext cx="570565" cy="7103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39A0BC5-5121-5C3A-2E7A-70076E1EF58F}"/>
                </a:ext>
              </a:extLst>
            </p:cNvPr>
            <p:cNvSpPr txBox="1"/>
            <p:nvPr/>
          </p:nvSpPr>
          <p:spPr>
            <a:xfrm>
              <a:off x="2476479" y="4939243"/>
              <a:ext cx="589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+mj-lt"/>
                </a:rPr>
                <a:t>0.5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17B9860-D08F-BEB1-7BEA-3FBCD1DB58D0}"/>
                </a:ext>
              </a:extLst>
            </p:cNvPr>
            <p:cNvSpPr txBox="1"/>
            <p:nvPr/>
          </p:nvSpPr>
          <p:spPr>
            <a:xfrm>
              <a:off x="3277737" y="4934128"/>
              <a:ext cx="589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+mj-lt"/>
                </a:rPr>
                <a:t>0.5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AF5702FE-D72A-4701-1A5E-F55572E61CF2}"/>
                </a:ext>
              </a:extLst>
            </p:cNvPr>
            <p:cNvSpPr txBox="1"/>
            <p:nvPr/>
          </p:nvSpPr>
          <p:spPr>
            <a:xfrm>
              <a:off x="3791833" y="5092710"/>
              <a:ext cx="589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altLang="de-DE" sz="1200" dirty="0">
                  <a:solidFill>
                    <a:schemeClr val="accent1"/>
                  </a:solidFill>
                  <a:latin typeface="+mj-lt"/>
                </a:rPr>
                <a:t>1</a:t>
              </a: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+mj-lt"/>
                </a:rPr>
                <a:t>.0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A8A1D193-BC3C-DDD4-8FE7-BD95DF905503}"/>
                </a:ext>
              </a:extLst>
            </p:cNvPr>
            <p:cNvSpPr txBox="1"/>
            <p:nvPr/>
          </p:nvSpPr>
          <p:spPr>
            <a:xfrm>
              <a:off x="4660883" y="5076093"/>
              <a:ext cx="589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altLang="de-DE" sz="1200" dirty="0">
                  <a:solidFill>
                    <a:schemeClr val="accent1"/>
                  </a:solidFill>
                  <a:latin typeface="+mj-lt"/>
                </a:rPr>
                <a:t>0</a:t>
              </a: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+mj-lt"/>
                </a:rPr>
                <a:t>.66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EFCD0F3B-7DDA-33AD-4FD6-8212FFA5D5F7}"/>
                </a:ext>
              </a:extLst>
            </p:cNvPr>
            <p:cNvSpPr txBox="1"/>
            <p:nvPr/>
          </p:nvSpPr>
          <p:spPr>
            <a:xfrm>
              <a:off x="5514184" y="5072639"/>
              <a:ext cx="589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altLang="de-DE" sz="1200" dirty="0">
                  <a:solidFill>
                    <a:schemeClr val="accent1"/>
                  </a:solidFill>
                  <a:latin typeface="+mj-lt"/>
                </a:rPr>
                <a:t>0</a:t>
              </a: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+mj-lt"/>
                </a:rPr>
                <a:t>.33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9F4D270D-8011-9979-A8F4-892FB027C55B}"/>
                </a:ext>
              </a:extLst>
            </p:cNvPr>
            <p:cNvSpPr txBox="1"/>
            <p:nvPr/>
          </p:nvSpPr>
          <p:spPr>
            <a:xfrm>
              <a:off x="3350472" y="4272275"/>
              <a:ext cx="589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altLang="de-DE" sz="1200" dirty="0">
                  <a:solidFill>
                    <a:srgbClr val="CBAACE"/>
                  </a:solidFill>
                  <a:latin typeface="+mj-lt"/>
                </a:rPr>
                <a:t>0.5</a:t>
              </a:r>
              <a:endParaRPr lang="en-US" sz="1200" dirty="0">
                <a:solidFill>
                  <a:srgbClr val="CBAACE"/>
                </a:solidFill>
              </a:endParaRP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77307C6E-D164-CEE8-6EAD-A0679D3A7C8A}"/>
                </a:ext>
              </a:extLst>
            </p:cNvPr>
            <p:cNvSpPr txBox="1"/>
            <p:nvPr/>
          </p:nvSpPr>
          <p:spPr>
            <a:xfrm>
              <a:off x="5898434" y="4433200"/>
              <a:ext cx="589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altLang="de-DE" sz="1200" dirty="0">
                  <a:solidFill>
                    <a:srgbClr val="CBAACE"/>
                  </a:solidFill>
                  <a:latin typeface="+mj-lt"/>
                </a:rPr>
                <a:t>0.33</a:t>
              </a:r>
              <a:endParaRPr lang="en-US" sz="1200" dirty="0">
                <a:solidFill>
                  <a:srgbClr val="CBAACE"/>
                </a:solidFill>
              </a:endParaRP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4FB53069-06BE-7B8A-1EC5-96DB74E7265D}"/>
                </a:ext>
              </a:extLst>
            </p:cNvPr>
            <p:cNvSpPr txBox="1"/>
            <p:nvPr/>
          </p:nvSpPr>
          <p:spPr>
            <a:xfrm>
              <a:off x="4041625" y="3778533"/>
              <a:ext cx="589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altLang="de-DE" sz="1200" dirty="0">
                  <a:solidFill>
                    <a:srgbClr val="CBAACE"/>
                  </a:solidFill>
                  <a:latin typeface="+mj-lt"/>
                </a:rPr>
                <a:t>0.66</a:t>
              </a:r>
              <a:endParaRPr lang="en-US" sz="1200" dirty="0">
                <a:solidFill>
                  <a:srgbClr val="CBAACE"/>
                </a:solidFill>
              </a:endParaRP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E7B52B7D-A894-7648-8C76-0E5A437133DD}"/>
                </a:ext>
              </a:extLst>
            </p:cNvPr>
            <p:cNvSpPr txBox="1"/>
            <p:nvPr/>
          </p:nvSpPr>
          <p:spPr>
            <a:xfrm>
              <a:off x="4509858" y="4261095"/>
              <a:ext cx="589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altLang="de-DE" sz="1200" dirty="0">
                  <a:solidFill>
                    <a:srgbClr val="CBAACE"/>
                  </a:solidFill>
                  <a:latin typeface="+mj-lt"/>
                </a:rPr>
                <a:t>1</a:t>
              </a: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rgbClr val="CBAACE"/>
                  </a:solidFill>
                  <a:effectLst/>
                  <a:latin typeface="+mj-lt"/>
                </a:rPr>
                <a:t>.0</a:t>
              </a:r>
              <a:endParaRPr lang="en-US" sz="1200" dirty="0">
                <a:solidFill>
                  <a:srgbClr val="CBAACE"/>
                </a:solidFill>
              </a:endParaRPr>
            </a:p>
          </p:txBody>
        </p:sp>
      </p:grp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F0205707-29AF-8C98-B98D-D786938F3687}"/>
              </a:ext>
            </a:extLst>
          </p:cNvPr>
          <p:cNvGrpSpPr/>
          <p:nvPr/>
        </p:nvGrpSpPr>
        <p:grpSpPr>
          <a:xfrm>
            <a:off x="2941007" y="3753826"/>
            <a:ext cx="3072970" cy="276999"/>
            <a:chOff x="7701710" y="3620156"/>
            <a:chExt cx="3072970" cy="276999"/>
          </a:xfrm>
        </p:grpSpPr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374644F8-596A-FF31-AC4A-B29386343C7A}"/>
                </a:ext>
              </a:extLst>
            </p:cNvPr>
            <p:cNvSpPr txBox="1"/>
            <p:nvPr/>
          </p:nvSpPr>
          <p:spPr>
            <a:xfrm>
              <a:off x="8071108" y="3620156"/>
              <a:ext cx="27035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The </a:t>
              </a:r>
              <a:r>
                <a:rPr kumimoji="0" lang="de-DE" altLang="de-DE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cat</a:t>
              </a: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sat</a:t>
              </a: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on </a:t>
              </a:r>
              <a:r>
                <a:rPr kumimoji="0" lang="de-DE" altLang="de-DE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the</a:t>
              </a: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mat</a:t>
              </a: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.</a:t>
              </a:r>
              <a:endParaRPr lang="en-US" sz="1200" dirty="0"/>
            </a:p>
          </p:txBody>
        </p:sp>
        <p:pic>
          <p:nvPicPr>
            <p:cNvPr id="111" name="Grafik 110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 = $&#10;&#10;\end{document}" title="IguanaTex Bitmap Display">
              <a:extLst>
                <a:ext uri="{FF2B5EF4-FFF2-40B4-BE49-F238E27FC236}">
                  <a16:creationId xmlns:a16="http://schemas.microsoft.com/office/drawing/2014/main" id="{9BD6A771-4266-BA58-F52B-DABC5EDFE0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1710" y="3721341"/>
              <a:ext cx="352457" cy="102857"/>
            </a:xfrm>
            <a:prstGeom prst="rect">
              <a:avLst/>
            </a:prstGeom>
          </p:spPr>
        </p:pic>
      </p:grpSp>
      <p:sp>
        <p:nvSpPr>
          <p:cNvPr id="113" name="Foliennummernplatzhalter 5">
            <a:extLst>
              <a:ext uri="{FF2B5EF4-FFF2-40B4-BE49-F238E27FC236}">
                <a16:creationId xmlns:a16="http://schemas.microsoft.com/office/drawing/2014/main" id="{82A54AD4-B532-0E9D-C3C8-BBDA7FE3F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23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Hidden Markov Models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9B4DA0A-16FC-9A25-DDBB-8BDE60466439}"/>
              </a:ext>
            </a:extLst>
          </p:cNvPr>
          <p:cNvGrpSpPr/>
          <p:nvPr/>
        </p:nvGrpSpPr>
        <p:grpSpPr>
          <a:xfrm>
            <a:off x="670435" y="4574240"/>
            <a:ext cx="540000" cy="1730532"/>
            <a:chOff x="3206744" y="3725779"/>
            <a:chExt cx="540000" cy="1730532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E6D5488-8376-965C-9F47-53EDA1AAEE5E}"/>
                </a:ext>
              </a:extLst>
            </p:cNvPr>
            <p:cNvSpPr/>
            <p:nvPr/>
          </p:nvSpPr>
          <p:spPr>
            <a:xfrm>
              <a:off x="3357430" y="4447720"/>
              <a:ext cx="233426" cy="211382"/>
            </a:xfrm>
            <a:prstGeom prst="rect">
              <a:avLst/>
            </a:prstGeom>
            <a:solidFill>
              <a:srgbClr val="0B2D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5231C19B-4137-48B0-0A5B-F7BFEB90EC3D}"/>
                </a:ext>
              </a:extLst>
            </p:cNvPr>
            <p:cNvSpPr/>
            <p:nvPr/>
          </p:nvSpPr>
          <p:spPr>
            <a:xfrm>
              <a:off x="3206744" y="4915291"/>
              <a:ext cx="540000" cy="5410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fik 10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t$&#10;\end{document}" title="IguanaTex Bitmap Display">
              <a:extLst>
                <a:ext uri="{FF2B5EF4-FFF2-40B4-BE49-F238E27FC236}">
                  <a16:creationId xmlns:a16="http://schemas.microsoft.com/office/drawing/2014/main" id="{414C2ACB-B576-C2E0-039F-FA2A23C5209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910" y="5123578"/>
              <a:ext cx="251495" cy="188393"/>
            </a:xfrm>
            <a:prstGeom prst="rect">
              <a:avLst/>
            </a:prstGeom>
          </p:spPr>
        </p:pic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87C5CFE-4D7B-900D-4FE5-4BECDBF53A03}"/>
                </a:ext>
              </a:extLst>
            </p:cNvPr>
            <p:cNvSpPr/>
            <p:nvPr/>
          </p:nvSpPr>
          <p:spPr>
            <a:xfrm>
              <a:off x="3206744" y="3725779"/>
              <a:ext cx="540000" cy="5410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fik 12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 title="IguanaTex Bitmap Display">
              <a:extLst>
                <a:ext uri="{FF2B5EF4-FFF2-40B4-BE49-F238E27FC236}">
                  <a16:creationId xmlns:a16="http://schemas.microsoft.com/office/drawing/2014/main" id="{DC3761AC-6048-F083-7B5D-34705C2AC61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911" y="3880726"/>
              <a:ext cx="245425" cy="265194"/>
            </a:xfrm>
            <a:prstGeom prst="rect">
              <a:avLst/>
            </a:prstGeom>
          </p:spPr>
        </p:pic>
        <p:cxnSp>
          <p:nvCxnSpPr>
            <p:cNvPr id="21" name="Verbinder: gewinkelt 20">
              <a:extLst>
                <a:ext uri="{FF2B5EF4-FFF2-40B4-BE49-F238E27FC236}">
                  <a16:creationId xmlns:a16="http://schemas.microsoft.com/office/drawing/2014/main" id="{3F9A7FB4-5835-13A1-810B-776D07499318}"/>
                </a:ext>
              </a:extLst>
            </p:cNvPr>
            <p:cNvCxnSpPr>
              <a:cxnSpLocks/>
              <a:stCxn id="12" idx="6"/>
              <a:endCxn id="12" idx="2"/>
            </p:cNvCxnSpPr>
            <p:nvPr/>
          </p:nvCxnSpPr>
          <p:spPr>
            <a:xfrm flipH="1">
              <a:off x="3206744" y="3996289"/>
              <a:ext cx="540000" cy="12700"/>
            </a:xfrm>
            <a:prstGeom prst="bentConnector5">
              <a:avLst>
                <a:gd name="adj1" fmla="val -42333"/>
                <a:gd name="adj2" fmla="val -4050000"/>
                <a:gd name="adj3" fmla="val 142333"/>
              </a:avLst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DA6F246E-9495-9F65-C4D8-E2B709A31C4D}"/>
                </a:ext>
              </a:extLst>
            </p:cNvPr>
            <p:cNvCxnSpPr>
              <a:cxnSpLocks/>
              <a:stCxn id="12" idx="4"/>
              <a:endCxn id="9" idx="0"/>
            </p:cNvCxnSpPr>
            <p:nvPr/>
          </p:nvCxnSpPr>
          <p:spPr>
            <a:xfrm>
              <a:off x="3476744" y="4266799"/>
              <a:ext cx="0" cy="648492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2 1 2">
            <a:extLst>
              <a:ext uri="{FF2B5EF4-FFF2-40B4-BE49-F238E27FC236}">
                <a16:creationId xmlns:a16="http://schemas.microsoft.com/office/drawing/2014/main" id="{40A94839-5CEC-0F31-FE21-927B9BA84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77" y="1189536"/>
            <a:ext cx="11559463" cy="244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>
                <a:latin typeface="+mj-lt"/>
              </a:rPr>
              <a:t>POS-tags </a:t>
            </a:r>
            <a:r>
              <a:rPr lang="de-DE" altLang="de-DE" dirty="0" err="1">
                <a:latin typeface="+mj-lt"/>
              </a:rPr>
              <a:t>are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hidden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states</a:t>
            </a:r>
            <a:r>
              <a:rPr lang="de-DE" altLang="de-DE" dirty="0">
                <a:latin typeface="+mj-lt"/>
              </a:rPr>
              <a:t>       </a:t>
            </a:r>
            <a:r>
              <a:rPr lang="de-DE" altLang="de-DE" dirty="0" err="1">
                <a:latin typeface="+mj-lt"/>
              </a:rPr>
              <a:t>of</a:t>
            </a:r>
            <a:r>
              <a:rPr lang="de-DE" altLang="de-DE" dirty="0">
                <a:latin typeface="+mj-lt"/>
              </a:rPr>
              <a:t> a </a:t>
            </a:r>
            <a:r>
              <a:rPr lang="de-DE" altLang="de-DE" dirty="0" err="1">
                <a:latin typeface="+mj-lt"/>
              </a:rPr>
              <a:t>system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with</a:t>
            </a:r>
            <a:r>
              <a:rPr lang="de-DE" altLang="de-DE" dirty="0">
                <a:latin typeface="+mj-lt"/>
              </a:rPr>
              <a:t> initial </a:t>
            </a:r>
            <a:r>
              <a:rPr lang="de-DE" altLang="de-DE" dirty="0" err="1">
                <a:latin typeface="+mj-lt"/>
              </a:rPr>
              <a:t>state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distribution</a:t>
            </a: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hid</a:t>
            </a:r>
            <a:r>
              <a:rPr lang="de-DE" altLang="de-DE" dirty="0" err="1">
                <a:latin typeface="+mj-lt"/>
              </a:rPr>
              <a:t>den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states</a:t>
            </a:r>
            <a:r>
              <a:rPr lang="de-DE" altLang="de-DE" dirty="0">
                <a:latin typeface="+mj-lt"/>
              </a:rPr>
              <a:t>       </a:t>
            </a:r>
            <a:r>
              <a:rPr lang="de-DE" altLang="de-DE" dirty="0" err="1">
                <a:latin typeface="+mj-lt"/>
              </a:rPr>
              <a:t>emit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words</a:t>
            </a:r>
            <a:r>
              <a:rPr lang="de-DE" altLang="de-DE" dirty="0">
                <a:latin typeface="+mj-lt"/>
              </a:rPr>
              <a:t>        </a:t>
            </a:r>
            <a:r>
              <a:rPr lang="de-DE" altLang="de-DE" dirty="0" err="1">
                <a:latin typeface="+mj-lt"/>
              </a:rPr>
              <a:t>with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certain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probabilities</a:t>
            </a:r>
            <a:r>
              <a:rPr lang="de-DE" altLang="de-DE" dirty="0">
                <a:latin typeface="+mj-lt"/>
              </a:rPr>
              <a:t>                   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hidden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states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transition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other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states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with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certain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probabilities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                     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words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sequence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are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observations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find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sequence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hidden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states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that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maximes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probability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observations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Viterbi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algorithm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5" name="Grafik 34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 title="IguanaTex Bitmap Display">
            <a:extLst>
              <a:ext uri="{FF2B5EF4-FFF2-40B4-BE49-F238E27FC236}">
                <a16:creationId xmlns:a16="http://schemas.microsoft.com/office/drawing/2014/main" id="{F51098E5-5AEB-3CAC-40E3-319BEC0ABD7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11" y="1748184"/>
            <a:ext cx="245425" cy="265194"/>
          </a:xfrm>
          <a:prstGeom prst="rect">
            <a:avLst/>
          </a:prstGeom>
        </p:spPr>
      </p:pic>
      <p:pic>
        <p:nvPicPr>
          <p:cNvPr id="36" name="Grafik 35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t$&#10;\end{document}" title="IguanaTex Bitmap Display">
            <a:extLst>
              <a:ext uri="{FF2B5EF4-FFF2-40B4-BE49-F238E27FC236}">
                <a16:creationId xmlns:a16="http://schemas.microsoft.com/office/drawing/2014/main" id="{F50BC31C-5283-1BA1-CEE2-56AA8D0332A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744" y="1812485"/>
            <a:ext cx="251495" cy="188393"/>
          </a:xfrm>
          <a:prstGeom prst="rect">
            <a:avLst/>
          </a:prstGeom>
        </p:spPr>
      </p:pic>
      <p:pic>
        <p:nvPicPr>
          <p:cNvPr id="40" name="Grafik 39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P(x_t|h_t)$&#10;&#10;\end{document}" title="IguanaTex Bitmap Display">
            <a:extLst>
              <a:ext uri="{FF2B5EF4-FFF2-40B4-BE49-F238E27FC236}">
                <a16:creationId xmlns:a16="http://schemas.microsoft.com/office/drawing/2014/main" id="{68D74D2F-A8E2-B0D2-9427-7461C6ACB9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65" y="1728095"/>
            <a:ext cx="1078857" cy="305371"/>
          </a:xfrm>
          <a:prstGeom prst="rect">
            <a:avLst/>
          </a:prstGeom>
        </p:spPr>
      </p:pic>
      <p:pic>
        <p:nvPicPr>
          <p:cNvPr id="43" name="Grafik 42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P(h_{t+1}|h_t)$&#10;&#10;\end{document}" title="IguanaTex Bitmap Display">
            <a:extLst>
              <a:ext uri="{FF2B5EF4-FFF2-40B4-BE49-F238E27FC236}">
                <a16:creationId xmlns:a16="http://schemas.microsoft.com/office/drawing/2014/main" id="{53346D4B-DD84-FCBF-3636-267D1FCBB2D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725" y="2164255"/>
            <a:ext cx="1389282" cy="305943"/>
          </a:xfrm>
          <a:prstGeom prst="rect">
            <a:avLst/>
          </a:prstGeom>
        </p:spPr>
      </p:pic>
      <p:pic>
        <p:nvPicPr>
          <p:cNvPr id="47" name="Grafik 46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pi=P(h_0)$&#10;&#10;\end{document}" title="IguanaTex Bitmap Display">
            <a:extLst>
              <a:ext uri="{FF2B5EF4-FFF2-40B4-BE49-F238E27FC236}">
                <a16:creationId xmlns:a16="http://schemas.microsoft.com/office/drawing/2014/main" id="{4A446002-53EB-797E-171E-2EC4913071B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738" y="1309358"/>
            <a:ext cx="1336620" cy="306517"/>
          </a:xfrm>
          <a:prstGeom prst="rect">
            <a:avLst/>
          </a:prstGeom>
        </p:spPr>
      </p:pic>
      <p:pic>
        <p:nvPicPr>
          <p:cNvPr id="52" name="Grafik 51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 title="IguanaTex Bitmap Display">
            <a:extLst>
              <a:ext uri="{FF2B5EF4-FFF2-40B4-BE49-F238E27FC236}">
                <a16:creationId xmlns:a16="http://schemas.microsoft.com/office/drawing/2014/main" id="{45F2C384-2A41-D1C1-B353-234757E5432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85" y="1335441"/>
            <a:ext cx="245425" cy="265194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A48C675C-6AFE-60AA-A663-1175F40CC3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18" y="3582864"/>
            <a:ext cx="5325487" cy="3195291"/>
          </a:xfrm>
          <a:prstGeom prst="rect">
            <a:avLst/>
          </a:prstGeom>
        </p:spPr>
      </p:pic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19F3B4FC-619A-FFA0-285A-A1C16A249BEA}"/>
              </a:ext>
            </a:extLst>
          </p:cNvPr>
          <p:cNvGrpSpPr/>
          <p:nvPr/>
        </p:nvGrpSpPr>
        <p:grpSpPr>
          <a:xfrm>
            <a:off x="2044099" y="4064283"/>
            <a:ext cx="4037587" cy="2346414"/>
            <a:chOff x="2450499" y="3778533"/>
            <a:chExt cx="4037587" cy="2346414"/>
          </a:xfrm>
        </p:grpSpPr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09A9D1AF-B32A-113D-10A7-784420DB7EA3}"/>
                </a:ext>
              </a:extLst>
            </p:cNvPr>
            <p:cNvSpPr/>
            <p:nvPr/>
          </p:nvSpPr>
          <p:spPr>
            <a:xfrm>
              <a:off x="3126327" y="5037184"/>
              <a:ext cx="233426" cy="211382"/>
            </a:xfrm>
            <a:prstGeom prst="rect">
              <a:avLst/>
            </a:prstGeom>
            <a:solidFill>
              <a:srgbClr val="0B2D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C8C500E7-31A0-9E09-8FE1-0CC686A1709D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 flipH="1">
              <a:off x="2786625" y="4856263"/>
              <a:ext cx="359956" cy="685698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C7676DDC-E262-EAD7-14AE-5E89D4D565FD}"/>
                </a:ext>
              </a:extLst>
            </p:cNvPr>
            <p:cNvSpPr/>
            <p:nvPr/>
          </p:nvSpPr>
          <p:spPr>
            <a:xfrm>
              <a:off x="4652844" y="5051328"/>
              <a:ext cx="233426" cy="211382"/>
            </a:xfrm>
            <a:prstGeom prst="rect">
              <a:avLst/>
            </a:prstGeom>
            <a:solidFill>
              <a:srgbClr val="0B2D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A6E3A3FC-2FB2-FBB3-AF87-391A0BB8CD94}"/>
                </a:ext>
              </a:extLst>
            </p:cNvPr>
            <p:cNvCxnSpPr>
              <a:cxnSpLocks/>
              <a:stCxn id="82" idx="4"/>
              <a:endCxn id="95" idx="0"/>
            </p:cNvCxnSpPr>
            <p:nvPr/>
          </p:nvCxnSpPr>
          <p:spPr>
            <a:xfrm flipH="1">
              <a:off x="5061999" y="4841455"/>
              <a:ext cx="331421" cy="727377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5F0423FB-CF3B-F84B-54D0-03DB32C41E68}"/>
                </a:ext>
              </a:extLst>
            </p:cNvPr>
            <p:cNvGrpSpPr/>
            <p:nvPr/>
          </p:nvGrpSpPr>
          <p:grpSpPr>
            <a:xfrm>
              <a:off x="2810455" y="4315243"/>
              <a:ext cx="667547" cy="541020"/>
              <a:chOff x="3046675" y="4315243"/>
              <a:chExt cx="667547" cy="541020"/>
            </a:xfrm>
          </p:grpSpPr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569968ED-D92B-410F-04E6-11F027658ABC}"/>
                  </a:ext>
                </a:extLst>
              </p:cNvPr>
              <p:cNvSpPr/>
              <p:nvPr/>
            </p:nvSpPr>
            <p:spPr>
              <a:xfrm>
                <a:off x="3112801" y="4315243"/>
                <a:ext cx="540000" cy="54102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4F2DCD61-0153-0D29-AF38-04EEDA34F251}"/>
                  </a:ext>
                </a:extLst>
              </p:cNvPr>
              <p:cNvSpPr txBox="1"/>
              <p:nvPr/>
            </p:nvSpPr>
            <p:spPr>
              <a:xfrm>
                <a:off x="3046675" y="4439130"/>
                <a:ext cx="66754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de-DE" altLang="de-DE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NOUN</a:t>
                </a:r>
                <a:endParaRPr lang="en-US" sz="1200" dirty="0"/>
              </a:p>
            </p:txBody>
          </p:sp>
        </p:grpSp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EAE3F2EE-FFE5-902F-75F3-69C0A5C65E4B}"/>
                </a:ext>
              </a:extLst>
            </p:cNvPr>
            <p:cNvGrpSpPr/>
            <p:nvPr/>
          </p:nvGrpSpPr>
          <p:grpSpPr>
            <a:xfrm>
              <a:off x="3922718" y="4307538"/>
              <a:ext cx="721102" cy="541020"/>
              <a:chOff x="4549181" y="4329387"/>
              <a:chExt cx="721102" cy="541020"/>
            </a:xfrm>
          </p:grpSpPr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6F7C6-293F-40C1-18C6-79969D2EFE8A}"/>
                  </a:ext>
                </a:extLst>
              </p:cNvPr>
              <p:cNvSpPr/>
              <p:nvPr/>
            </p:nvSpPr>
            <p:spPr>
              <a:xfrm>
                <a:off x="4639318" y="4329387"/>
                <a:ext cx="540000" cy="54102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1EFBD46C-892F-C315-5953-18CE7DBAEDBD}"/>
                  </a:ext>
                </a:extLst>
              </p:cNvPr>
              <p:cNvSpPr txBox="1"/>
              <p:nvPr/>
            </p:nvSpPr>
            <p:spPr>
              <a:xfrm>
                <a:off x="4549181" y="4468712"/>
                <a:ext cx="7211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de-DE" altLang="de-DE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VERB</a:t>
                </a:r>
                <a:endParaRPr lang="en-US" sz="1200" dirty="0"/>
              </a:p>
            </p:txBody>
          </p:sp>
        </p:grpSp>
        <p:grpSp>
          <p:nvGrpSpPr>
            <p:cNvPr id="86" name="Gruppieren 85">
              <a:extLst>
                <a:ext uri="{FF2B5EF4-FFF2-40B4-BE49-F238E27FC236}">
                  <a16:creationId xmlns:a16="http://schemas.microsoft.com/office/drawing/2014/main" id="{ED929405-F5CE-F96D-D84A-1086EF10FF22}"/>
                </a:ext>
              </a:extLst>
            </p:cNvPr>
            <p:cNvGrpSpPr/>
            <p:nvPr/>
          </p:nvGrpSpPr>
          <p:grpSpPr>
            <a:xfrm>
              <a:off x="5005319" y="4300435"/>
              <a:ext cx="721102" cy="541020"/>
              <a:chOff x="5264840" y="4315243"/>
              <a:chExt cx="721102" cy="541020"/>
            </a:xfrm>
          </p:grpSpPr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739B8B88-FD50-C4C0-F5FD-1C197F982620}"/>
                  </a:ext>
                </a:extLst>
              </p:cNvPr>
              <p:cNvSpPr/>
              <p:nvPr/>
            </p:nvSpPr>
            <p:spPr>
              <a:xfrm>
                <a:off x="5382941" y="4315243"/>
                <a:ext cx="540000" cy="54102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26361E2F-8451-185B-FA1D-76C9BBCD4832}"/>
                  </a:ext>
                </a:extLst>
              </p:cNvPr>
              <p:cNvSpPr txBox="1"/>
              <p:nvPr/>
            </p:nvSpPr>
            <p:spPr>
              <a:xfrm>
                <a:off x="5264840" y="4444633"/>
                <a:ext cx="7211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de-DE" altLang="de-DE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DET</a:t>
                </a:r>
                <a:endParaRPr lang="en-US" sz="1200" dirty="0"/>
              </a:p>
            </p:txBody>
          </p:sp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971152F9-9A33-7BAB-033C-EDC0AF752B58}"/>
                </a:ext>
              </a:extLst>
            </p:cNvPr>
            <p:cNvGrpSpPr/>
            <p:nvPr/>
          </p:nvGrpSpPr>
          <p:grpSpPr>
            <a:xfrm>
              <a:off x="2450499" y="5541961"/>
              <a:ext cx="661187" cy="541020"/>
              <a:chOff x="3046675" y="5504755"/>
              <a:chExt cx="661187" cy="541020"/>
            </a:xfrm>
          </p:grpSpPr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A529139E-FE74-E76B-8A9C-4DD7248340CD}"/>
                  </a:ext>
                </a:extLst>
              </p:cNvPr>
              <p:cNvSpPr/>
              <p:nvPr/>
            </p:nvSpPr>
            <p:spPr>
              <a:xfrm>
                <a:off x="3112801" y="5504755"/>
                <a:ext cx="540000" cy="54102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3A602624-CE73-AA7D-2DBA-191F72048FDF}"/>
                  </a:ext>
                </a:extLst>
              </p:cNvPr>
              <p:cNvSpPr txBox="1"/>
              <p:nvPr/>
            </p:nvSpPr>
            <p:spPr>
              <a:xfrm>
                <a:off x="3046675" y="5626857"/>
                <a:ext cx="6611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de-DE" altLang="de-DE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cat</a:t>
                </a:r>
                <a:endParaRPr lang="en-US" sz="1200" dirty="0"/>
              </a:p>
            </p:txBody>
          </p: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442B29D6-97DD-9DD3-A31A-BFBB602AD0E0}"/>
                </a:ext>
              </a:extLst>
            </p:cNvPr>
            <p:cNvGrpSpPr/>
            <p:nvPr/>
          </p:nvGrpSpPr>
          <p:grpSpPr>
            <a:xfrm>
              <a:off x="3154025" y="5559502"/>
              <a:ext cx="661187" cy="541020"/>
              <a:chOff x="4576123" y="5518899"/>
              <a:chExt cx="661187" cy="541020"/>
            </a:xfrm>
          </p:grpSpPr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9DA6178C-55BF-2383-9E37-EDDDED29E5A9}"/>
                  </a:ext>
                </a:extLst>
              </p:cNvPr>
              <p:cNvSpPr/>
              <p:nvPr/>
            </p:nvSpPr>
            <p:spPr>
              <a:xfrm>
                <a:off x="4639318" y="5518899"/>
                <a:ext cx="540000" cy="54102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38E0A022-5569-54B6-3AC8-E4669939C32C}"/>
                  </a:ext>
                </a:extLst>
              </p:cNvPr>
              <p:cNvSpPr txBox="1"/>
              <p:nvPr/>
            </p:nvSpPr>
            <p:spPr>
              <a:xfrm>
                <a:off x="4576123" y="5636765"/>
                <a:ext cx="6611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de-DE" altLang="de-DE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mat</a:t>
                </a:r>
                <a:endParaRPr lang="en-US" sz="1200" dirty="0"/>
              </a:p>
            </p:txBody>
          </p:sp>
        </p:grpSp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2C198157-4ECE-1C95-3338-10A02D81C584}"/>
                </a:ext>
              </a:extLst>
            </p:cNvPr>
            <p:cNvGrpSpPr/>
            <p:nvPr/>
          </p:nvGrpSpPr>
          <p:grpSpPr>
            <a:xfrm>
              <a:off x="3949737" y="5583927"/>
              <a:ext cx="661187" cy="541020"/>
              <a:chOff x="3046675" y="5504755"/>
              <a:chExt cx="661187" cy="541020"/>
            </a:xfrm>
          </p:grpSpPr>
          <p:sp>
            <p:nvSpPr>
              <p:cNvPr id="92" name="Ellipse 91">
                <a:extLst>
                  <a:ext uri="{FF2B5EF4-FFF2-40B4-BE49-F238E27FC236}">
                    <a16:creationId xmlns:a16="http://schemas.microsoft.com/office/drawing/2014/main" id="{863599AA-5602-0CBF-3C69-4A445827F91B}"/>
                  </a:ext>
                </a:extLst>
              </p:cNvPr>
              <p:cNvSpPr/>
              <p:nvPr/>
            </p:nvSpPr>
            <p:spPr>
              <a:xfrm>
                <a:off x="3112801" y="5504755"/>
                <a:ext cx="540000" cy="54102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558199B4-F5C0-1A01-F428-0191D986A583}"/>
                  </a:ext>
                </a:extLst>
              </p:cNvPr>
              <p:cNvSpPr txBox="1"/>
              <p:nvPr/>
            </p:nvSpPr>
            <p:spPr>
              <a:xfrm>
                <a:off x="3046675" y="5626857"/>
                <a:ext cx="6611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de-DE" altLang="de-DE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sat</a:t>
                </a:r>
                <a:endParaRPr lang="en-US" sz="1200" dirty="0"/>
              </a:p>
            </p:txBody>
          </p:sp>
        </p:grp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44FBA7D1-CE13-1CA9-AD1E-702E4A68D8FA}"/>
                </a:ext>
              </a:extLst>
            </p:cNvPr>
            <p:cNvGrpSpPr/>
            <p:nvPr/>
          </p:nvGrpSpPr>
          <p:grpSpPr>
            <a:xfrm>
              <a:off x="4725873" y="5568832"/>
              <a:ext cx="661187" cy="541020"/>
              <a:chOff x="3046675" y="5504755"/>
              <a:chExt cx="661187" cy="541020"/>
            </a:xfrm>
          </p:grpSpPr>
          <p:sp>
            <p:nvSpPr>
              <p:cNvPr id="95" name="Ellipse 94">
                <a:extLst>
                  <a:ext uri="{FF2B5EF4-FFF2-40B4-BE49-F238E27FC236}">
                    <a16:creationId xmlns:a16="http://schemas.microsoft.com/office/drawing/2014/main" id="{CFB392C6-5E59-EC58-BFA5-80DA1CE4DFFD}"/>
                  </a:ext>
                </a:extLst>
              </p:cNvPr>
              <p:cNvSpPr/>
              <p:nvPr/>
            </p:nvSpPr>
            <p:spPr>
              <a:xfrm>
                <a:off x="3112801" y="5504755"/>
                <a:ext cx="540000" cy="54102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A80E1311-1106-68A2-42C9-5EDB687CE4FD}"/>
                  </a:ext>
                </a:extLst>
              </p:cNvPr>
              <p:cNvSpPr txBox="1"/>
              <p:nvPr/>
            </p:nvSpPr>
            <p:spPr>
              <a:xfrm>
                <a:off x="3046675" y="5626857"/>
                <a:ext cx="6611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altLang="de-DE" sz="1200" dirty="0" err="1">
                    <a:latin typeface="+mj-lt"/>
                  </a:rPr>
                  <a:t>t</a:t>
                </a:r>
                <a:r>
                  <a:rPr kumimoji="0" lang="de-DE" altLang="de-DE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he</a:t>
                </a:r>
                <a:endParaRPr lang="en-US" sz="1200" dirty="0"/>
              </a:p>
            </p:txBody>
          </p:sp>
        </p:grpSp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AEB0FC8C-6DFD-5B85-0956-47342255342E}"/>
                </a:ext>
              </a:extLst>
            </p:cNvPr>
            <p:cNvGrpSpPr/>
            <p:nvPr/>
          </p:nvGrpSpPr>
          <p:grpSpPr>
            <a:xfrm>
              <a:off x="5411463" y="5567935"/>
              <a:ext cx="661187" cy="541020"/>
              <a:chOff x="3046675" y="5504755"/>
              <a:chExt cx="661187" cy="541020"/>
            </a:xfrm>
          </p:grpSpPr>
          <p:sp>
            <p:nvSpPr>
              <p:cNvPr id="98" name="Ellipse 97">
                <a:extLst>
                  <a:ext uri="{FF2B5EF4-FFF2-40B4-BE49-F238E27FC236}">
                    <a16:creationId xmlns:a16="http://schemas.microsoft.com/office/drawing/2014/main" id="{136DE8D4-0530-9E21-418A-461136528665}"/>
                  </a:ext>
                </a:extLst>
              </p:cNvPr>
              <p:cNvSpPr/>
              <p:nvPr/>
            </p:nvSpPr>
            <p:spPr>
              <a:xfrm>
                <a:off x="3112801" y="5504755"/>
                <a:ext cx="540000" cy="54102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BAB90F49-52EB-D568-08A0-2CE5ED61F122}"/>
                  </a:ext>
                </a:extLst>
              </p:cNvPr>
              <p:cNvSpPr txBox="1"/>
              <p:nvPr/>
            </p:nvSpPr>
            <p:spPr>
              <a:xfrm>
                <a:off x="3046675" y="5626857"/>
                <a:ext cx="6611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de-DE" altLang="de-DE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on</a:t>
                </a:r>
                <a:endParaRPr lang="en-US" sz="1200" dirty="0"/>
              </a:p>
            </p:txBody>
          </p:sp>
        </p:grpSp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6A3AA682-B4C0-FD02-2D9A-B1AAD376D73B}"/>
                </a:ext>
              </a:extLst>
            </p:cNvPr>
            <p:cNvCxnSpPr>
              <a:cxnSpLocks/>
              <a:stCxn id="66" idx="4"/>
              <a:endCxn id="72" idx="0"/>
            </p:cNvCxnSpPr>
            <p:nvPr/>
          </p:nvCxnSpPr>
          <p:spPr>
            <a:xfrm>
              <a:off x="3146581" y="4856263"/>
              <a:ext cx="340639" cy="703239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BD4C24D1-7581-9212-CD8E-BAB30D6A79DF}"/>
                </a:ext>
              </a:extLst>
            </p:cNvPr>
            <p:cNvCxnSpPr>
              <a:cxnSpLocks/>
              <a:stCxn id="74" idx="4"/>
              <a:endCxn id="92" idx="0"/>
            </p:cNvCxnSpPr>
            <p:nvPr/>
          </p:nvCxnSpPr>
          <p:spPr>
            <a:xfrm>
              <a:off x="4282855" y="4848558"/>
              <a:ext cx="3008" cy="735369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ABA8D7CC-BE69-38A2-3278-4E2109C18241}"/>
                </a:ext>
              </a:extLst>
            </p:cNvPr>
            <p:cNvCxnSpPr>
              <a:cxnSpLocks/>
              <a:stCxn id="82" idx="4"/>
              <a:endCxn id="98" idx="0"/>
            </p:cNvCxnSpPr>
            <p:nvPr/>
          </p:nvCxnSpPr>
          <p:spPr>
            <a:xfrm>
              <a:off x="5393420" y="4841455"/>
              <a:ext cx="354169" cy="72648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Verbinder: gewinkelt 111">
              <a:extLst>
                <a:ext uri="{FF2B5EF4-FFF2-40B4-BE49-F238E27FC236}">
                  <a16:creationId xmlns:a16="http://schemas.microsoft.com/office/drawing/2014/main" id="{ADA56615-7C32-1473-E6F2-413B6D26E0E1}"/>
                </a:ext>
              </a:extLst>
            </p:cNvPr>
            <p:cNvCxnSpPr>
              <a:cxnSpLocks/>
              <a:stCxn id="82" idx="0"/>
              <a:endCxn id="66" idx="0"/>
            </p:cNvCxnSpPr>
            <p:nvPr/>
          </p:nvCxnSpPr>
          <p:spPr>
            <a:xfrm rot="16200000" flipH="1" flipV="1">
              <a:off x="4262597" y="3184419"/>
              <a:ext cx="14808" cy="2246839"/>
            </a:xfrm>
            <a:prstGeom prst="bentConnector3">
              <a:avLst>
                <a:gd name="adj1" fmla="val -1543760"/>
              </a:avLst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Verbinder: gewinkelt 114">
              <a:extLst>
                <a:ext uri="{FF2B5EF4-FFF2-40B4-BE49-F238E27FC236}">
                  <a16:creationId xmlns:a16="http://schemas.microsoft.com/office/drawing/2014/main" id="{1A0E191F-A252-0FD0-DBC3-9487F2C78393}"/>
                </a:ext>
              </a:extLst>
            </p:cNvPr>
            <p:cNvCxnSpPr>
              <a:cxnSpLocks/>
              <a:stCxn id="82" idx="5"/>
              <a:endCxn id="82" idx="7"/>
            </p:cNvCxnSpPr>
            <p:nvPr/>
          </p:nvCxnSpPr>
          <p:spPr>
            <a:xfrm rot="5400000" flipH="1">
              <a:off x="5393060" y="4570945"/>
              <a:ext cx="382558" cy="12700"/>
            </a:xfrm>
            <a:prstGeom prst="bentConnector5">
              <a:avLst>
                <a:gd name="adj1" fmla="val -59756"/>
                <a:gd name="adj2" fmla="val -2977315"/>
                <a:gd name="adj3" fmla="val 159756"/>
              </a:avLst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3F1ED89C-04BC-35F2-5B8C-108B5FD64C4E}"/>
                </a:ext>
              </a:extLst>
            </p:cNvPr>
            <p:cNvCxnSpPr>
              <a:cxnSpLocks/>
              <a:stCxn id="66" idx="6"/>
              <a:endCxn id="74" idx="2"/>
            </p:cNvCxnSpPr>
            <p:nvPr/>
          </p:nvCxnSpPr>
          <p:spPr>
            <a:xfrm flipV="1">
              <a:off x="3416581" y="4578048"/>
              <a:ext cx="596274" cy="770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4A44099A-57CD-302C-9E94-DC06E8AAE5A2}"/>
                </a:ext>
              </a:extLst>
            </p:cNvPr>
            <p:cNvCxnSpPr>
              <a:cxnSpLocks/>
              <a:stCxn id="74" idx="6"/>
              <a:endCxn id="82" idx="2"/>
            </p:cNvCxnSpPr>
            <p:nvPr/>
          </p:nvCxnSpPr>
          <p:spPr>
            <a:xfrm flipV="1">
              <a:off x="4552855" y="4570945"/>
              <a:ext cx="570565" cy="7103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9753A797-264D-6F53-FB3B-47CC46B05CC5}"/>
                </a:ext>
              </a:extLst>
            </p:cNvPr>
            <p:cNvSpPr txBox="1"/>
            <p:nvPr/>
          </p:nvSpPr>
          <p:spPr>
            <a:xfrm>
              <a:off x="2476479" y="4939243"/>
              <a:ext cx="589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+mj-lt"/>
                </a:rPr>
                <a:t>0.5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136" name="Textfeld 135">
              <a:extLst>
                <a:ext uri="{FF2B5EF4-FFF2-40B4-BE49-F238E27FC236}">
                  <a16:creationId xmlns:a16="http://schemas.microsoft.com/office/drawing/2014/main" id="{104DDC5D-D539-077F-17FC-B21DE21EE218}"/>
                </a:ext>
              </a:extLst>
            </p:cNvPr>
            <p:cNvSpPr txBox="1"/>
            <p:nvPr/>
          </p:nvSpPr>
          <p:spPr>
            <a:xfrm>
              <a:off x="3277737" y="4934128"/>
              <a:ext cx="589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+mj-lt"/>
                </a:rPr>
                <a:t>0.5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137" name="Textfeld 136">
              <a:extLst>
                <a:ext uri="{FF2B5EF4-FFF2-40B4-BE49-F238E27FC236}">
                  <a16:creationId xmlns:a16="http://schemas.microsoft.com/office/drawing/2014/main" id="{4D42C39D-F6D8-6F7E-36D0-5E8F77799DA5}"/>
                </a:ext>
              </a:extLst>
            </p:cNvPr>
            <p:cNvSpPr txBox="1"/>
            <p:nvPr/>
          </p:nvSpPr>
          <p:spPr>
            <a:xfrm>
              <a:off x="3791833" y="5092710"/>
              <a:ext cx="589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altLang="de-DE" sz="1200" dirty="0">
                  <a:solidFill>
                    <a:schemeClr val="accent1"/>
                  </a:solidFill>
                  <a:latin typeface="+mj-lt"/>
                </a:rPr>
                <a:t>1</a:t>
              </a: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+mj-lt"/>
                </a:rPr>
                <a:t>.0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035FA8DF-6458-135C-3112-4D42D979A691}"/>
                </a:ext>
              </a:extLst>
            </p:cNvPr>
            <p:cNvSpPr txBox="1"/>
            <p:nvPr/>
          </p:nvSpPr>
          <p:spPr>
            <a:xfrm>
              <a:off x="4660883" y="5076093"/>
              <a:ext cx="589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altLang="de-DE" sz="1200" dirty="0">
                  <a:solidFill>
                    <a:schemeClr val="accent1"/>
                  </a:solidFill>
                  <a:latin typeface="+mj-lt"/>
                </a:rPr>
                <a:t>0</a:t>
              </a: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+mj-lt"/>
                </a:rPr>
                <a:t>.66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139" name="Textfeld 138">
              <a:extLst>
                <a:ext uri="{FF2B5EF4-FFF2-40B4-BE49-F238E27FC236}">
                  <a16:creationId xmlns:a16="http://schemas.microsoft.com/office/drawing/2014/main" id="{A136F782-E0D1-951C-BE42-08C236AAA97F}"/>
                </a:ext>
              </a:extLst>
            </p:cNvPr>
            <p:cNvSpPr txBox="1"/>
            <p:nvPr/>
          </p:nvSpPr>
          <p:spPr>
            <a:xfrm>
              <a:off x="5514184" y="5072639"/>
              <a:ext cx="589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altLang="de-DE" sz="1200" dirty="0">
                  <a:solidFill>
                    <a:schemeClr val="accent1"/>
                  </a:solidFill>
                  <a:latin typeface="+mj-lt"/>
                </a:rPr>
                <a:t>0</a:t>
              </a: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+mj-lt"/>
                </a:rPr>
                <a:t>.33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140" name="Textfeld 139">
              <a:extLst>
                <a:ext uri="{FF2B5EF4-FFF2-40B4-BE49-F238E27FC236}">
                  <a16:creationId xmlns:a16="http://schemas.microsoft.com/office/drawing/2014/main" id="{CAE42284-0211-F5A6-6CAF-DC3CFC4DE1B3}"/>
                </a:ext>
              </a:extLst>
            </p:cNvPr>
            <p:cNvSpPr txBox="1"/>
            <p:nvPr/>
          </p:nvSpPr>
          <p:spPr>
            <a:xfrm>
              <a:off x="3350472" y="4272275"/>
              <a:ext cx="589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altLang="de-DE" sz="1200" dirty="0">
                  <a:solidFill>
                    <a:srgbClr val="CBAACE"/>
                  </a:solidFill>
                  <a:latin typeface="+mj-lt"/>
                </a:rPr>
                <a:t>0.5</a:t>
              </a:r>
              <a:endParaRPr lang="en-US" sz="1200" dirty="0">
                <a:solidFill>
                  <a:srgbClr val="CBAACE"/>
                </a:solidFill>
              </a:endParaRPr>
            </a:p>
          </p:txBody>
        </p: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98B0EDA7-329A-E8E8-45A4-E768B26BC9DC}"/>
                </a:ext>
              </a:extLst>
            </p:cNvPr>
            <p:cNvSpPr txBox="1"/>
            <p:nvPr/>
          </p:nvSpPr>
          <p:spPr>
            <a:xfrm>
              <a:off x="5898434" y="4433200"/>
              <a:ext cx="589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altLang="de-DE" sz="1200" dirty="0">
                  <a:solidFill>
                    <a:srgbClr val="CBAACE"/>
                  </a:solidFill>
                  <a:latin typeface="+mj-lt"/>
                </a:rPr>
                <a:t>0.33</a:t>
              </a:r>
              <a:endParaRPr lang="en-US" sz="1200" dirty="0">
                <a:solidFill>
                  <a:srgbClr val="CBAACE"/>
                </a:solidFill>
              </a:endParaRPr>
            </a:p>
          </p:txBody>
        </p:sp>
        <p:sp>
          <p:nvSpPr>
            <p:cNvPr id="142" name="Textfeld 141">
              <a:extLst>
                <a:ext uri="{FF2B5EF4-FFF2-40B4-BE49-F238E27FC236}">
                  <a16:creationId xmlns:a16="http://schemas.microsoft.com/office/drawing/2014/main" id="{92F46BCA-CE93-A18F-BC5E-233F86DBADC6}"/>
                </a:ext>
              </a:extLst>
            </p:cNvPr>
            <p:cNvSpPr txBox="1"/>
            <p:nvPr/>
          </p:nvSpPr>
          <p:spPr>
            <a:xfrm>
              <a:off x="4041625" y="3778533"/>
              <a:ext cx="589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altLang="de-DE" sz="1200" dirty="0">
                  <a:solidFill>
                    <a:srgbClr val="CBAACE"/>
                  </a:solidFill>
                  <a:latin typeface="+mj-lt"/>
                </a:rPr>
                <a:t>0.66</a:t>
              </a:r>
              <a:endParaRPr lang="en-US" sz="1200" dirty="0">
                <a:solidFill>
                  <a:srgbClr val="CBAACE"/>
                </a:solidFill>
              </a:endParaRPr>
            </a:p>
          </p:txBody>
        </p:sp>
        <p:sp>
          <p:nvSpPr>
            <p:cNvPr id="143" name="Textfeld 142">
              <a:extLst>
                <a:ext uri="{FF2B5EF4-FFF2-40B4-BE49-F238E27FC236}">
                  <a16:creationId xmlns:a16="http://schemas.microsoft.com/office/drawing/2014/main" id="{5D849F0C-2FD9-B4D1-E50B-DCAFD1C3E41F}"/>
                </a:ext>
              </a:extLst>
            </p:cNvPr>
            <p:cNvSpPr txBox="1"/>
            <p:nvPr/>
          </p:nvSpPr>
          <p:spPr>
            <a:xfrm>
              <a:off x="4509858" y="4261095"/>
              <a:ext cx="589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altLang="de-DE" sz="1200" dirty="0">
                  <a:solidFill>
                    <a:srgbClr val="CBAACE"/>
                  </a:solidFill>
                  <a:latin typeface="+mj-lt"/>
                </a:rPr>
                <a:t>1</a:t>
              </a: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rgbClr val="CBAACE"/>
                  </a:solidFill>
                  <a:effectLst/>
                  <a:latin typeface="+mj-lt"/>
                </a:rPr>
                <a:t>.0</a:t>
              </a:r>
              <a:endParaRPr lang="en-US" sz="1200" dirty="0">
                <a:solidFill>
                  <a:srgbClr val="CBAACE"/>
                </a:solidFill>
              </a:endParaRP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353559D-3927-8B70-90BA-EDEADC734BA0}"/>
              </a:ext>
            </a:extLst>
          </p:cNvPr>
          <p:cNvGrpSpPr/>
          <p:nvPr/>
        </p:nvGrpSpPr>
        <p:grpSpPr>
          <a:xfrm>
            <a:off x="2941007" y="3753826"/>
            <a:ext cx="3072970" cy="276999"/>
            <a:chOff x="7701710" y="3620156"/>
            <a:chExt cx="3072970" cy="276999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B71430D0-C5AE-C616-BB31-28C0DEC4B6C7}"/>
                </a:ext>
              </a:extLst>
            </p:cNvPr>
            <p:cNvSpPr txBox="1"/>
            <p:nvPr/>
          </p:nvSpPr>
          <p:spPr>
            <a:xfrm>
              <a:off x="8071108" y="3620156"/>
              <a:ext cx="27035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The </a:t>
              </a:r>
              <a:r>
                <a:rPr kumimoji="0" lang="de-DE" altLang="de-DE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cat</a:t>
              </a: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sat</a:t>
              </a: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on </a:t>
              </a:r>
              <a:r>
                <a:rPr kumimoji="0" lang="de-DE" altLang="de-DE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the</a:t>
              </a: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mat</a:t>
              </a: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.</a:t>
              </a:r>
              <a:endParaRPr lang="en-US" sz="1200" dirty="0"/>
            </a:p>
          </p:txBody>
        </p:sp>
        <p:pic>
          <p:nvPicPr>
            <p:cNvPr id="8" name="Grafik 7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 = $&#10;&#10;\end{document}" title="IguanaTex Bitmap Display">
              <a:extLst>
                <a:ext uri="{FF2B5EF4-FFF2-40B4-BE49-F238E27FC236}">
                  <a16:creationId xmlns:a16="http://schemas.microsoft.com/office/drawing/2014/main" id="{B1B875E0-5C74-FE3D-FA3B-3000CC13356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1710" y="3721341"/>
              <a:ext cx="352457" cy="102857"/>
            </a:xfrm>
            <a:prstGeom prst="rect">
              <a:avLst/>
            </a:prstGeom>
          </p:spPr>
        </p:pic>
      </p:grp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E397773A-86B2-1390-970D-DC6FBECF5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45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Objectives and Learning Outcomes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4703427-EC59-BB1F-9BEA-27268EDF013B}"/>
              </a:ext>
            </a:extLst>
          </p:cNvPr>
          <p:cNvSpPr/>
          <p:nvPr/>
        </p:nvSpPr>
        <p:spPr>
          <a:xfrm>
            <a:off x="0" y="1592828"/>
            <a:ext cx="3126658" cy="818535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976C607-5CBF-78B9-F517-52723915F436}"/>
              </a:ext>
            </a:extLst>
          </p:cNvPr>
          <p:cNvSpPr/>
          <p:nvPr/>
        </p:nvSpPr>
        <p:spPr>
          <a:xfrm>
            <a:off x="0" y="-195948"/>
            <a:ext cx="3126658" cy="983220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D9E56ABA-2694-4A9C-1A2F-8216B8432150}"/>
              </a:ext>
            </a:extLst>
          </p:cNvPr>
          <p:cNvSpPr txBox="1">
            <a:spLocks/>
          </p:cNvSpPr>
          <p:nvPr/>
        </p:nvSpPr>
        <p:spPr>
          <a:xfrm>
            <a:off x="274239" y="1196753"/>
            <a:ext cx="11582399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800" b="1" dirty="0"/>
              <a:t>Objectives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introduce core concepts of part-of-speech (POS) tagging and sequence labeling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familiarize with key algorithms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engage through practical application </a:t>
            </a:r>
          </a:p>
          <a:p>
            <a:pPr algn="l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76B969C4-2E8B-8661-5A2D-BEE80316D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28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46DD058-A304-26AC-DF2E-0516D705E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2874" y="3196437"/>
            <a:ext cx="7986252" cy="465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Neural</a:t>
            </a:r>
            <a:r>
              <a:rPr lang="de-DE" altLang="de-DE" dirty="0">
                <a:latin typeface="+mj-lt"/>
              </a:rPr>
              <a:t>-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Network-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Based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Approaches</a:t>
            </a:r>
            <a:endParaRPr kumimoji="0" lang="de-DE" altLang="de-DE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2E3AA1E9-E9CB-E87E-FAD7-07FF71A02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23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Long-Short-Term-Memory (LSTM)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9" name="Gruppieren 1028">
            <a:extLst>
              <a:ext uri="{FF2B5EF4-FFF2-40B4-BE49-F238E27FC236}">
                <a16:creationId xmlns:a16="http://schemas.microsoft.com/office/drawing/2014/main" id="{627FDA9B-3A88-903A-00B3-3E658306145D}"/>
              </a:ext>
            </a:extLst>
          </p:cNvPr>
          <p:cNvGrpSpPr/>
          <p:nvPr/>
        </p:nvGrpSpPr>
        <p:grpSpPr>
          <a:xfrm>
            <a:off x="2791446" y="3610282"/>
            <a:ext cx="871855" cy="2707519"/>
            <a:chOff x="721119" y="1803520"/>
            <a:chExt cx="871855" cy="2707519"/>
          </a:xfrm>
        </p:grpSpPr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7277E0C7-D945-8C3A-F716-505DA79121A1}"/>
                </a:ext>
              </a:extLst>
            </p:cNvPr>
            <p:cNvSpPr/>
            <p:nvPr/>
          </p:nvSpPr>
          <p:spPr>
            <a:xfrm>
              <a:off x="1034606" y="2525461"/>
              <a:ext cx="233426" cy="211382"/>
            </a:xfrm>
            <a:prstGeom prst="rect">
              <a:avLst/>
            </a:prstGeom>
            <a:solidFill>
              <a:srgbClr val="0B2D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704F2950-F4A5-98E7-2C94-DEE208736E25}"/>
                </a:ext>
              </a:extLst>
            </p:cNvPr>
            <p:cNvSpPr/>
            <p:nvPr/>
          </p:nvSpPr>
          <p:spPr>
            <a:xfrm>
              <a:off x="721119" y="2798150"/>
              <a:ext cx="871855" cy="640081"/>
            </a:xfrm>
            <a:prstGeom prst="rect">
              <a:avLst/>
            </a:prstGeom>
            <a:solidFill>
              <a:srgbClr val="FFC9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3D323C2F-CA52-F750-D23B-EECA41925220}"/>
                </a:ext>
              </a:extLst>
            </p:cNvPr>
            <p:cNvSpPr/>
            <p:nvPr/>
          </p:nvSpPr>
          <p:spPr>
            <a:xfrm>
              <a:off x="883920" y="3970019"/>
              <a:ext cx="540000" cy="5410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fik 46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t$&#10;\end{document}" title="IguanaTex Bitmap Display">
              <a:extLst>
                <a:ext uri="{FF2B5EF4-FFF2-40B4-BE49-F238E27FC236}">
                  <a16:creationId xmlns:a16="http://schemas.microsoft.com/office/drawing/2014/main" id="{A5C38730-40A4-929A-C677-075D3737ED2E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086" y="4178306"/>
              <a:ext cx="251495" cy="188393"/>
            </a:xfrm>
            <a:prstGeom prst="rect">
              <a:avLst/>
            </a:prstGeom>
          </p:spPr>
        </p:pic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385CB653-D2E2-7814-236F-DB35F66BE15E}"/>
                </a:ext>
              </a:extLst>
            </p:cNvPr>
            <p:cNvSpPr/>
            <p:nvPr/>
          </p:nvSpPr>
          <p:spPr>
            <a:xfrm>
              <a:off x="883920" y="1803520"/>
              <a:ext cx="540000" cy="5410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Grafik 50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 title="IguanaTex Bitmap Display">
              <a:extLst>
                <a:ext uri="{FF2B5EF4-FFF2-40B4-BE49-F238E27FC236}">
                  <a16:creationId xmlns:a16="http://schemas.microsoft.com/office/drawing/2014/main" id="{8F1E1806-D682-224F-AF57-E5F0E03EF3B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087" y="1958467"/>
              <a:ext cx="245425" cy="265194"/>
            </a:xfrm>
            <a:prstGeom prst="rect">
              <a:avLst/>
            </a:prstGeom>
          </p:spPr>
        </p:pic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84BC3870-9A74-D618-3EAB-A728BCDF500A}"/>
                </a:ext>
              </a:extLst>
            </p:cNvPr>
            <p:cNvCxnSpPr>
              <a:stCxn id="42" idx="0"/>
              <a:endCxn id="38" idx="2"/>
            </p:cNvCxnSpPr>
            <p:nvPr/>
          </p:nvCxnSpPr>
          <p:spPr>
            <a:xfrm flipV="1">
              <a:off x="1153920" y="3438231"/>
              <a:ext cx="3127" cy="531788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CB584A7C-F401-2610-8195-7C09A0D43EBF}"/>
                </a:ext>
              </a:extLst>
            </p:cNvPr>
            <p:cNvCxnSpPr>
              <a:cxnSpLocks/>
              <a:stCxn id="38" idx="0"/>
              <a:endCxn id="48" idx="4"/>
            </p:cNvCxnSpPr>
            <p:nvPr/>
          </p:nvCxnSpPr>
          <p:spPr>
            <a:xfrm flipH="1" flipV="1">
              <a:off x="1153920" y="2344540"/>
              <a:ext cx="3127" cy="45361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Verbinder: gewinkelt 57">
              <a:extLst>
                <a:ext uri="{FF2B5EF4-FFF2-40B4-BE49-F238E27FC236}">
                  <a16:creationId xmlns:a16="http://schemas.microsoft.com/office/drawing/2014/main" id="{D48A554C-AD77-87EA-49DF-213A8AC1BB34}"/>
                </a:ext>
              </a:extLst>
            </p:cNvPr>
            <p:cNvCxnSpPr>
              <a:cxnSpLocks/>
              <a:stCxn id="38" idx="3"/>
              <a:endCxn id="61" idx="3"/>
            </p:cNvCxnSpPr>
            <p:nvPr/>
          </p:nvCxnSpPr>
          <p:spPr>
            <a:xfrm flipH="1" flipV="1">
              <a:off x="1268032" y="2631152"/>
              <a:ext cx="324942" cy="487039"/>
            </a:xfrm>
            <a:prstGeom prst="bentConnector3">
              <a:avLst>
                <a:gd name="adj1" fmla="val -70351"/>
              </a:avLst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Verbinder: gewinkelt 59">
              <a:extLst>
                <a:ext uri="{FF2B5EF4-FFF2-40B4-BE49-F238E27FC236}">
                  <a16:creationId xmlns:a16="http://schemas.microsoft.com/office/drawing/2014/main" id="{CEC8A68A-D752-1663-3FA8-EA7BAD3DF5DA}"/>
                </a:ext>
              </a:extLst>
            </p:cNvPr>
            <p:cNvCxnSpPr>
              <a:cxnSpLocks/>
              <a:stCxn id="61" idx="1"/>
              <a:endCxn id="38" idx="1"/>
            </p:cNvCxnSpPr>
            <p:nvPr/>
          </p:nvCxnSpPr>
          <p:spPr>
            <a:xfrm rot="10800000" flipV="1">
              <a:off x="721120" y="2631151"/>
              <a:ext cx="313487" cy="487039"/>
            </a:xfrm>
            <a:prstGeom prst="bentConnector3">
              <a:avLst>
                <a:gd name="adj1" fmla="val 172922"/>
              </a:avLst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7" name="Grafik 1026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c_t$&#10;\end{document}" title="IguanaTex Bitmap Display">
              <a:extLst>
                <a:ext uri="{FF2B5EF4-FFF2-40B4-BE49-F238E27FC236}">
                  <a16:creationId xmlns:a16="http://schemas.microsoft.com/office/drawing/2014/main" id="{719ED719-555B-B118-C208-F903CFA13738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84" y="3027074"/>
              <a:ext cx="205160" cy="189714"/>
            </a:xfrm>
            <a:prstGeom prst="rect">
              <a:avLst/>
            </a:prstGeom>
          </p:spPr>
        </p:pic>
      </p:grpSp>
      <p:sp>
        <p:nvSpPr>
          <p:cNvPr id="1130" name="Rectangle 2 1">
            <a:extLst>
              <a:ext uri="{FF2B5EF4-FFF2-40B4-BE49-F238E27FC236}">
                <a16:creationId xmlns:a16="http://schemas.microsoft.com/office/drawing/2014/main" id="{299F7394-EE31-5412-2B02-B9C2D6B6D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98" y="1048225"/>
            <a:ext cx="10993067" cy="1711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Idea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 err="1">
                <a:latin typeface="+mj-lt"/>
              </a:rPr>
              <a:t>input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sequence</a:t>
            </a:r>
            <a:r>
              <a:rPr lang="de-DE" altLang="de-DE" dirty="0">
                <a:latin typeface="+mj-lt"/>
              </a:rPr>
              <a:t>                       </a:t>
            </a:r>
            <a:r>
              <a:rPr lang="de-DE" altLang="de-DE" dirty="0" err="1">
                <a:latin typeface="+mj-lt"/>
              </a:rPr>
              <a:t>is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fed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element</a:t>
            </a:r>
            <a:r>
              <a:rPr lang="de-DE" altLang="de-DE" dirty="0">
                <a:latin typeface="+mj-lt"/>
              </a:rPr>
              <a:t> by </a:t>
            </a:r>
            <a:r>
              <a:rPr lang="de-DE" altLang="de-DE" dirty="0" err="1">
                <a:latin typeface="+mj-lt"/>
              </a:rPr>
              <a:t>element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into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the</a:t>
            </a:r>
            <a:r>
              <a:rPr lang="de-DE" altLang="de-DE" dirty="0">
                <a:latin typeface="+mj-lt"/>
              </a:rPr>
              <a:t> LSTM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>
                <a:latin typeface="+mj-lt"/>
              </a:rPr>
              <a:t>LSTM </a:t>
            </a:r>
            <a:r>
              <a:rPr lang="de-DE" altLang="de-DE" dirty="0" err="1">
                <a:latin typeface="+mj-lt"/>
              </a:rPr>
              <a:t>has</a:t>
            </a:r>
            <a:r>
              <a:rPr lang="de-DE" altLang="de-DE" dirty="0">
                <a:latin typeface="+mj-lt"/>
              </a:rPr>
              <a:t> a </a:t>
            </a:r>
            <a:r>
              <a:rPr lang="de-DE" altLang="de-DE" dirty="0" err="1">
                <a:latin typeface="+mj-lt"/>
              </a:rPr>
              <a:t>hidden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state</a:t>
            </a:r>
            <a:r>
              <a:rPr lang="de-DE" altLang="de-DE" dirty="0">
                <a:latin typeface="+mj-lt"/>
              </a:rPr>
              <a:t>       </a:t>
            </a:r>
            <a:r>
              <a:rPr lang="de-DE" altLang="de-DE" dirty="0" err="1">
                <a:latin typeface="+mj-lt"/>
              </a:rPr>
              <a:t>that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can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be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translated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to</a:t>
            </a:r>
            <a:r>
              <a:rPr lang="de-DE" altLang="de-DE" dirty="0">
                <a:latin typeface="+mj-lt"/>
              </a:rPr>
              <a:t> an </a:t>
            </a:r>
            <a:r>
              <a:rPr lang="de-DE" altLang="de-DE" dirty="0" err="1">
                <a:latin typeface="+mj-lt"/>
              </a:rPr>
              <a:t>output</a:t>
            </a: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LSTM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has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 internal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me</a:t>
            </a:r>
            <a:r>
              <a:rPr lang="de-DE" altLang="de-DE" dirty="0" err="1">
                <a:latin typeface="+mj-lt"/>
              </a:rPr>
              <a:t>mory</a:t>
            </a:r>
            <a:r>
              <a:rPr lang="de-DE" altLang="de-DE" dirty="0">
                <a:latin typeface="+mj-lt"/>
              </a:rPr>
              <a:t>, </a:t>
            </a:r>
            <a:r>
              <a:rPr lang="de-DE" altLang="de-DE" dirty="0" err="1">
                <a:latin typeface="+mj-lt"/>
              </a:rPr>
              <a:t>or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cell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state</a:t>
            </a: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131" name="Grafik 1130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 title="IguanaTex Bitmap Display">
            <a:extLst>
              <a:ext uri="{FF2B5EF4-FFF2-40B4-BE49-F238E27FC236}">
                <a16:creationId xmlns:a16="http://schemas.microsoft.com/office/drawing/2014/main" id="{D6210211-8471-030F-6498-24573D360B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126" y="2028068"/>
            <a:ext cx="245425" cy="265194"/>
          </a:xfrm>
          <a:prstGeom prst="rect">
            <a:avLst/>
          </a:prstGeom>
        </p:spPr>
      </p:pic>
      <p:pic>
        <p:nvPicPr>
          <p:cNvPr id="1132" name="Grafik 1131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c_t$&#10;\end{document}" title="IguanaTex Bitmap Display">
            <a:extLst>
              <a:ext uri="{FF2B5EF4-FFF2-40B4-BE49-F238E27FC236}">
                <a16:creationId xmlns:a16="http://schemas.microsoft.com/office/drawing/2014/main" id="{D38B32E5-50FA-BCB9-A003-24E0D75316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639" y="2500355"/>
            <a:ext cx="205160" cy="189714"/>
          </a:xfrm>
          <a:prstGeom prst="rect">
            <a:avLst/>
          </a:prstGeom>
        </p:spPr>
      </p:pic>
      <p:pic>
        <p:nvPicPr>
          <p:cNvPr id="1136" name="Grafik 1135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0, x_1,\dots$&#10;\end{document}" title="IguanaTex Bitmap Display">
            <a:extLst>
              <a:ext uri="{FF2B5EF4-FFF2-40B4-BE49-F238E27FC236}">
                <a16:creationId xmlns:a16="http://schemas.microsoft.com/office/drawing/2014/main" id="{E0D67731-30B0-8A1C-8021-B50D68668B4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79" y="1674010"/>
            <a:ext cx="1216136" cy="200043"/>
          </a:xfrm>
          <a:prstGeom prst="rect">
            <a:avLst/>
          </a:prstGeom>
        </p:spPr>
      </p:pic>
      <p:sp>
        <p:nvSpPr>
          <p:cNvPr id="1137" name="Rectangle 2 3 1">
            <a:extLst>
              <a:ext uri="{FF2B5EF4-FFF2-40B4-BE49-F238E27FC236}">
                <a16:creationId xmlns:a16="http://schemas.microsoft.com/office/drawing/2014/main" id="{10485767-98BC-A423-093D-36750CDAF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515" y="3097644"/>
            <a:ext cx="41443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dirty="0" err="1">
                <a:latin typeface="+mj-lt"/>
              </a:rPr>
              <a:t>Recurrent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Neural</a:t>
            </a:r>
            <a:r>
              <a:rPr lang="de-DE" altLang="de-DE" dirty="0">
                <a:latin typeface="+mj-lt"/>
              </a:rPr>
              <a:t> Network</a:t>
            </a:r>
            <a:endParaRPr kumimoji="0" lang="de-DE" altLang="de-DE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56201B-5917-7CA0-0F23-44EED2008E01}"/>
              </a:ext>
            </a:extLst>
          </p:cNvPr>
          <p:cNvSpPr txBox="1"/>
          <p:nvPr/>
        </p:nvSpPr>
        <p:spPr>
          <a:xfrm>
            <a:off x="8309522" y="297976"/>
            <a:ext cx="710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de-DE" sz="1200" dirty="0">
                <a:latin typeface="+mj-lt"/>
              </a:rPr>
              <a:t>[6]</a:t>
            </a:r>
            <a:endParaRPr lang="de-DE" sz="1200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B8FB96A9-F0FF-9675-7E9A-30D1760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43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Long-Short-Term-Memory (LSTM)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9" name="Gruppieren 1028">
            <a:extLst>
              <a:ext uri="{FF2B5EF4-FFF2-40B4-BE49-F238E27FC236}">
                <a16:creationId xmlns:a16="http://schemas.microsoft.com/office/drawing/2014/main" id="{627FDA9B-3A88-903A-00B3-3E658306145D}"/>
              </a:ext>
            </a:extLst>
          </p:cNvPr>
          <p:cNvGrpSpPr/>
          <p:nvPr/>
        </p:nvGrpSpPr>
        <p:grpSpPr>
          <a:xfrm>
            <a:off x="2791446" y="3610282"/>
            <a:ext cx="871855" cy="2707519"/>
            <a:chOff x="721119" y="1803520"/>
            <a:chExt cx="871855" cy="2707519"/>
          </a:xfrm>
        </p:grpSpPr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7277E0C7-D945-8C3A-F716-505DA79121A1}"/>
                </a:ext>
              </a:extLst>
            </p:cNvPr>
            <p:cNvSpPr/>
            <p:nvPr/>
          </p:nvSpPr>
          <p:spPr>
            <a:xfrm>
              <a:off x="1034606" y="2525461"/>
              <a:ext cx="233426" cy="211382"/>
            </a:xfrm>
            <a:prstGeom prst="rect">
              <a:avLst/>
            </a:prstGeom>
            <a:solidFill>
              <a:srgbClr val="0B2D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704F2950-F4A5-98E7-2C94-DEE208736E25}"/>
                </a:ext>
              </a:extLst>
            </p:cNvPr>
            <p:cNvSpPr/>
            <p:nvPr/>
          </p:nvSpPr>
          <p:spPr>
            <a:xfrm>
              <a:off x="721119" y="2798150"/>
              <a:ext cx="871855" cy="640081"/>
            </a:xfrm>
            <a:prstGeom prst="rect">
              <a:avLst/>
            </a:prstGeom>
            <a:solidFill>
              <a:srgbClr val="FFC9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3D323C2F-CA52-F750-D23B-EECA41925220}"/>
                </a:ext>
              </a:extLst>
            </p:cNvPr>
            <p:cNvSpPr/>
            <p:nvPr/>
          </p:nvSpPr>
          <p:spPr>
            <a:xfrm>
              <a:off x="883920" y="3970019"/>
              <a:ext cx="540000" cy="5410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fik 46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t$&#10;\end{document}" title="IguanaTex Bitmap Display">
              <a:extLst>
                <a:ext uri="{FF2B5EF4-FFF2-40B4-BE49-F238E27FC236}">
                  <a16:creationId xmlns:a16="http://schemas.microsoft.com/office/drawing/2014/main" id="{A5C38730-40A4-929A-C677-075D3737ED2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086" y="4178306"/>
              <a:ext cx="251495" cy="188393"/>
            </a:xfrm>
            <a:prstGeom prst="rect">
              <a:avLst/>
            </a:prstGeom>
          </p:spPr>
        </p:pic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385CB653-D2E2-7814-236F-DB35F66BE15E}"/>
                </a:ext>
              </a:extLst>
            </p:cNvPr>
            <p:cNvSpPr/>
            <p:nvPr/>
          </p:nvSpPr>
          <p:spPr>
            <a:xfrm>
              <a:off x="883920" y="1803520"/>
              <a:ext cx="540000" cy="5410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Grafik 50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 title="IguanaTex Bitmap Display">
              <a:extLst>
                <a:ext uri="{FF2B5EF4-FFF2-40B4-BE49-F238E27FC236}">
                  <a16:creationId xmlns:a16="http://schemas.microsoft.com/office/drawing/2014/main" id="{8F1E1806-D682-224F-AF57-E5F0E03EF3B3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087" y="1958467"/>
              <a:ext cx="245425" cy="265194"/>
            </a:xfrm>
            <a:prstGeom prst="rect">
              <a:avLst/>
            </a:prstGeom>
          </p:spPr>
        </p:pic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84BC3870-9A74-D618-3EAB-A728BCDF500A}"/>
                </a:ext>
              </a:extLst>
            </p:cNvPr>
            <p:cNvCxnSpPr>
              <a:stCxn id="42" idx="0"/>
              <a:endCxn id="38" idx="2"/>
            </p:cNvCxnSpPr>
            <p:nvPr/>
          </p:nvCxnSpPr>
          <p:spPr>
            <a:xfrm flipV="1">
              <a:off x="1153920" y="3438231"/>
              <a:ext cx="3127" cy="531788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CB584A7C-F401-2610-8195-7C09A0D43EBF}"/>
                </a:ext>
              </a:extLst>
            </p:cNvPr>
            <p:cNvCxnSpPr>
              <a:cxnSpLocks/>
              <a:stCxn id="38" idx="0"/>
              <a:endCxn id="48" idx="4"/>
            </p:cNvCxnSpPr>
            <p:nvPr/>
          </p:nvCxnSpPr>
          <p:spPr>
            <a:xfrm flipH="1" flipV="1">
              <a:off x="1153920" y="2344540"/>
              <a:ext cx="3127" cy="45361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Verbinder: gewinkelt 57">
              <a:extLst>
                <a:ext uri="{FF2B5EF4-FFF2-40B4-BE49-F238E27FC236}">
                  <a16:creationId xmlns:a16="http://schemas.microsoft.com/office/drawing/2014/main" id="{D48A554C-AD77-87EA-49DF-213A8AC1BB34}"/>
                </a:ext>
              </a:extLst>
            </p:cNvPr>
            <p:cNvCxnSpPr>
              <a:cxnSpLocks/>
              <a:stCxn id="38" idx="3"/>
              <a:endCxn id="61" idx="3"/>
            </p:cNvCxnSpPr>
            <p:nvPr/>
          </p:nvCxnSpPr>
          <p:spPr>
            <a:xfrm flipH="1" flipV="1">
              <a:off x="1268032" y="2631152"/>
              <a:ext cx="324942" cy="487039"/>
            </a:xfrm>
            <a:prstGeom prst="bentConnector3">
              <a:avLst>
                <a:gd name="adj1" fmla="val -70351"/>
              </a:avLst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Verbinder: gewinkelt 59">
              <a:extLst>
                <a:ext uri="{FF2B5EF4-FFF2-40B4-BE49-F238E27FC236}">
                  <a16:creationId xmlns:a16="http://schemas.microsoft.com/office/drawing/2014/main" id="{CEC8A68A-D752-1663-3FA8-EA7BAD3DF5DA}"/>
                </a:ext>
              </a:extLst>
            </p:cNvPr>
            <p:cNvCxnSpPr>
              <a:cxnSpLocks/>
              <a:stCxn id="61" idx="1"/>
              <a:endCxn id="38" idx="1"/>
            </p:cNvCxnSpPr>
            <p:nvPr/>
          </p:nvCxnSpPr>
          <p:spPr>
            <a:xfrm rot="10800000" flipV="1">
              <a:off x="721120" y="2631151"/>
              <a:ext cx="313487" cy="487039"/>
            </a:xfrm>
            <a:prstGeom prst="bentConnector3">
              <a:avLst>
                <a:gd name="adj1" fmla="val 172922"/>
              </a:avLst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7" name="Grafik 1026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c_t$&#10;\end{document}" title="IguanaTex Bitmap Display">
              <a:extLst>
                <a:ext uri="{FF2B5EF4-FFF2-40B4-BE49-F238E27FC236}">
                  <a16:creationId xmlns:a16="http://schemas.microsoft.com/office/drawing/2014/main" id="{719ED719-555B-B118-C208-F903CFA1373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84" y="3027074"/>
              <a:ext cx="205160" cy="189714"/>
            </a:xfrm>
            <a:prstGeom prst="rect">
              <a:avLst/>
            </a:prstGeom>
          </p:spPr>
        </p:pic>
      </p:grpSp>
      <p:sp>
        <p:nvSpPr>
          <p:cNvPr id="1137" name="Rectangle 2 3 1">
            <a:extLst>
              <a:ext uri="{FF2B5EF4-FFF2-40B4-BE49-F238E27FC236}">
                <a16:creationId xmlns:a16="http://schemas.microsoft.com/office/drawing/2014/main" id="{10485767-98BC-A423-093D-36750CDAF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515" y="3097644"/>
            <a:ext cx="41443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dirty="0" err="1">
                <a:latin typeface="+mj-lt"/>
              </a:rPr>
              <a:t>Recurrent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Neural</a:t>
            </a:r>
            <a:r>
              <a:rPr lang="de-DE" altLang="de-DE" dirty="0">
                <a:latin typeface="+mj-lt"/>
              </a:rPr>
              <a:t> Network</a:t>
            </a:r>
            <a:endParaRPr kumimoji="0" lang="de-DE" altLang="de-DE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E180763-6F6E-79C4-C44A-0074C97E09DF}"/>
              </a:ext>
            </a:extLst>
          </p:cNvPr>
          <p:cNvSpPr/>
          <p:nvPr/>
        </p:nvSpPr>
        <p:spPr>
          <a:xfrm>
            <a:off x="7315435" y="4262102"/>
            <a:ext cx="233426" cy="211382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625D5CE-C979-B997-3113-C59D89440EFA}"/>
              </a:ext>
            </a:extLst>
          </p:cNvPr>
          <p:cNvSpPr/>
          <p:nvPr/>
        </p:nvSpPr>
        <p:spPr>
          <a:xfrm>
            <a:off x="7001948" y="4534791"/>
            <a:ext cx="871855" cy="640081"/>
          </a:xfrm>
          <a:prstGeom prst="rect">
            <a:avLst/>
          </a:prstGeom>
          <a:solidFill>
            <a:srgbClr val="FFC9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54BD1EF-1A10-D0D8-9E41-0B622D6D9DDD}"/>
              </a:ext>
            </a:extLst>
          </p:cNvPr>
          <p:cNvSpPr/>
          <p:nvPr/>
        </p:nvSpPr>
        <p:spPr>
          <a:xfrm>
            <a:off x="7164749" y="5706660"/>
            <a:ext cx="540000" cy="54102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{t-1}$&#10;\end{document}" title="IguanaTex Bitmap Display">
            <a:extLst>
              <a:ext uri="{FF2B5EF4-FFF2-40B4-BE49-F238E27FC236}">
                <a16:creationId xmlns:a16="http://schemas.microsoft.com/office/drawing/2014/main" id="{B900A674-9987-000D-F27A-64054A3407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79" y="5923186"/>
            <a:ext cx="368250" cy="125595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596C6F54-8495-84E8-B998-F33B8FCEACE0}"/>
              </a:ext>
            </a:extLst>
          </p:cNvPr>
          <p:cNvSpPr/>
          <p:nvPr/>
        </p:nvSpPr>
        <p:spPr>
          <a:xfrm>
            <a:off x="7164749" y="3540161"/>
            <a:ext cx="540000" cy="54102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{t-1}$&#10;\end{document}" title="IguanaTex Bitmap Display">
            <a:extLst>
              <a:ext uri="{FF2B5EF4-FFF2-40B4-BE49-F238E27FC236}">
                <a16:creationId xmlns:a16="http://schemas.microsoft.com/office/drawing/2014/main" id="{102C5E3B-4D2E-087A-86D3-EF0B62E6A1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79" y="3726422"/>
            <a:ext cx="364592" cy="176199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651C63D-946D-2734-04EA-432B9B2F9D72}"/>
              </a:ext>
            </a:extLst>
          </p:cNvPr>
          <p:cNvCxnSpPr>
            <a:stCxn id="6" idx="0"/>
            <a:endCxn id="4" idx="2"/>
          </p:cNvCxnSpPr>
          <p:nvPr/>
        </p:nvCxnSpPr>
        <p:spPr>
          <a:xfrm flipV="1">
            <a:off x="7434749" y="5174872"/>
            <a:ext cx="3127" cy="531788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7F916BF-5D00-65C5-8B5E-67781BF6D97B}"/>
              </a:ext>
            </a:extLst>
          </p:cNvPr>
          <p:cNvCxnSpPr>
            <a:cxnSpLocks/>
            <a:stCxn id="4" idx="0"/>
            <a:endCxn id="8" idx="4"/>
          </p:cNvCxnSpPr>
          <p:nvPr/>
        </p:nvCxnSpPr>
        <p:spPr>
          <a:xfrm flipH="1" flipV="1">
            <a:off x="7434749" y="4081181"/>
            <a:ext cx="3127" cy="45361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c_{t-1}$&#10;\end{document}" title="IguanaTex Bitmap Display">
            <a:extLst>
              <a:ext uri="{FF2B5EF4-FFF2-40B4-BE49-F238E27FC236}">
                <a16:creationId xmlns:a16="http://schemas.microsoft.com/office/drawing/2014/main" id="{2D7E59E5-3074-9A82-F99C-2E30B7B601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905" y="4763716"/>
            <a:ext cx="507476" cy="190357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5A5C9194-338D-3F3E-9CC8-F475B4819E24}"/>
              </a:ext>
            </a:extLst>
          </p:cNvPr>
          <p:cNvSpPr/>
          <p:nvPr/>
        </p:nvSpPr>
        <p:spPr>
          <a:xfrm>
            <a:off x="9167130" y="4270916"/>
            <a:ext cx="233426" cy="211382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6D3E79B-0A20-A3C1-551E-65DF28E156A4}"/>
              </a:ext>
            </a:extLst>
          </p:cNvPr>
          <p:cNvSpPr/>
          <p:nvPr/>
        </p:nvSpPr>
        <p:spPr>
          <a:xfrm>
            <a:off x="8853643" y="4543605"/>
            <a:ext cx="871855" cy="640081"/>
          </a:xfrm>
          <a:prstGeom prst="rect">
            <a:avLst/>
          </a:prstGeom>
          <a:solidFill>
            <a:srgbClr val="FFC9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62A7AB2-1FF0-C532-0D9A-71A61412E098}"/>
              </a:ext>
            </a:extLst>
          </p:cNvPr>
          <p:cNvSpPr/>
          <p:nvPr/>
        </p:nvSpPr>
        <p:spPr>
          <a:xfrm>
            <a:off x="9016444" y="5715474"/>
            <a:ext cx="540000" cy="54102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fik 16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t$&#10;\end{document}" title="IguanaTex Bitmap Display">
            <a:extLst>
              <a:ext uri="{FF2B5EF4-FFF2-40B4-BE49-F238E27FC236}">
                <a16:creationId xmlns:a16="http://schemas.microsoft.com/office/drawing/2014/main" id="{CD0723E3-B8AF-63DF-7FD2-CC26967C94F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10" y="5923761"/>
            <a:ext cx="251495" cy="188393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52064FE3-4842-3467-E829-31887ED0635F}"/>
              </a:ext>
            </a:extLst>
          </p:cNvPr>
          <p:cNvSpPr/>
          <p:nvPr/>
        </p:nvSpPr>
        <p:spPr>
          <a:xfrm>
            <a:off x="9016444" y="3548975"/>
            <a:ext cx="540000" cy="54102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fik 18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 title="IguanaTex Bitmap Display">
            <a:extLst>
              <a:ext uri="{FF2B5EF4-FFF2-40B4-BE49-F238E27FC236}">
                <a16:creationId xmlns:a16="http://schemas.microsoft.com/office/drawing/2014/main" id="{018858B5-C4E4-3BBE-E0A0-BDB06F2404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11" y="3703922"/>
            <a:ext cx="245425" cy="265194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5357DA5-5801-0B9E-0D6B-AA4CBA95B693}"/>
              </a:ext>
            </a:extLst>
          </p:cNvPr>
          <p:cNvCxnSpPr>
            <a:stCxn id="16" idx="0"/>
            <a:endCxn id="15" idx="2"/>
          </p:cNvCxnSpPr>
          <p:nvPr/>
        </p:nvCxnSpPr>
        <p:spPr>
          <a:xfrm flipV="1">
            <a:off x="9286444" y="5183686"/>
            <a:ext cx="3127" cy="531788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ABCD9BB-967B-C45E-48F6-B4913E9B2FD7}"/>
              </a:ext>
            </a:extLst>
          </p:cNvPr>
          <p:cNvCxnSpPr>
            <a:cxnSpLocks/>
            <a:stCxn id="15" idx="0"/>
            <a:endCxn id="18" idx="4"/>
          </p:cNvCxnSpPr>
          <p:nvPr/>
        </p:nvCxnSpPr>
        <p:spPr>
          <a:xfrm flipH="1" flipV="1">
            <a:off x="9286444" y="4089995"/>
            <a:ext cx="3127" cy="45361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c_t$&#10;\end{document}" title="IguanaTex Bitmap Display">
            <a:extLst>
              <a:ext uri="{FF2B5EF4-FFF2-40B4-BE49-F238E27FC236}">
                <a16:creationId xmlns:a16="http://schemas.microsoft.com/office/drawing/2014/main" id="{09CE41A8-A517-5637-A619-B1A179CBD3B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908" y="4772529"/>
            <a:ext cx="205160" cy="189714"/>
          </a:xfrm>
          <a:prstGeom prst="rect">
            <a:avLst/>
          </a:prstGeom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71A6AD5-10B3-97F6-056D-DF03759500B6}"/>
              </a:ext>
            </a:extLst>
          </p:cNvPr>
          <p:cNvCxnSpPr>
            <a:cxnSpLocks/>
          </p:cNvCxnSpPr>
          <p:nvPr/>
        </p:nvCxnSpPr>
        <p:spPr>
          <a:xfrm flipV="1">
            <a:off x="7873803" y="5001100"/>
            <a:ext cx="979840" cy="310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BB6F7B56-A530-5F47-4DD2-E62586BB830D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7704749" y="3810671"/>
            <a:ext cx="1142951" cy="923028"/>
          </a:xfrm>
          <a:prstGeom prst="bentConnector3">
            <a:avLst>
              <a:gd name="adj1" fmla="val 50000"/>
            </a:avLst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68E8453-836C-98B8-ED6C-5C32D7378DA7}"/>
              </a:ext>
            </a:extLst>
          </p:cNvPr>
          <p:cNvCxnSpPr>
            <a:cxnSpLocks/>
          </p:cNvCxnSpPr>
          <p:nvPr/>
        </p:nvCxnSpPr>
        <p:spPr>
          <a:xfrm>
            <a:off x="9753954" y="4998724"/>
            <a:ext cx="422031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9ED6A3F-4424-6B0E-A82D-CED556D9B117}"/>
              </a:ext>
            </a:extLst>
          </p:cNvPr>
          <p:cNvCxnSpPr>
            <a:cxnSpLocks/>
          </p:cNvCxnSpPr>
          <p:nvPr/>
        </p:nvCxnSpPr>
        <p:spPr>
          <a:xfrm>
            <a:off x="6548959" y="4998724"/>
            <a:ext cx="422031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 3 2">
            <a:extLst>
              <a:ext uri="{FF2B5EF4-FFF2-40B4-BE49-F238E27FC236}">
                <a16:creationId xmlns:a16="http://schemas.microsoft.com/office/drawing/2014/main" id="{A3563026-885C-E6E6-B26D-567B69ADA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508" y="4566992"/>
            <a:ext cx="548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2800" dirty="0">
                <a:latin typeface="+mj-lt"/>
              </a:rPr>
              <a:t>=</a:t>
            </a:r>
            <a:endParaRPr kumimoji="0" lang="de-DE" altLang="de-DE" sz="2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8" name="Rectangle 2 3 1">
            <a:extLst>
              <a:ext uri="{FF2B5EF4-FFF2-40B4-BE49-F238E27FC236}">
                <a16:creationId xmlns:a16="http://schemas.microsoft.com/office/drawing/2014/main" id="{008FFCA2-A8AD-167C-E5E9-DCCACCBDD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1594" y="3055098"/>
            <a:ext cx="41443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dirty="0" err="1">
                <a:latin typeface="+mj-lt"/>
              </a:rPr>
              <a:t>Unfold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as</a:t>
            </a:r>
            <a:r>
              <a:rPr lang="de-DE" altLang="de-DE" dirty="0">
                <a:latin typeface="+mj-lt"/>
              </a:rPr>
              <a:t> Feed-Forward-Network</a:t>
            </a:r>
            <a:endParaRPr kumimoji="0" lang="de-DE" altLang="de-DE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9" name="Rectangle 2 1">
            <a:extLst>
              <a:ext uri="{FF2B5EF4-FFF2-40B4-BE49-F238E27FC236}">
                <a16:creationId xmlns:a16="http://schemas.microsoft.com/office/drawing/2014/main" id="{27044171-CCE6-7F53-25CE-E797AEA1D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98" y="1048225"/>
            <a:ext cx="10993067" cy="1711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Idea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 err="1">
                <a:latin typeface="+mj-lt"/>
              </a:rPr>
              <a:t>input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sequence</a:t>
            </a:r>
            <a:r>
              <a:rPr lang="de-DE" altLang="de-DE" dirty="0">
                <a:latin typeface="+mj-lt"/>
              </a:rPr>
              <a:t>                       </a:t>
            </a:r>
            <a:r>
              <a:rPr lang="de-DE" altLang="de-DE" dirty="0" err="1">
                <a:latin typeface="+mj-lt"/>
              </a:rPr>
              <a:t>is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fed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element</a:t>
            </a:r>
            <a:r>
              <a:rPr lang="de-DE" altLang="de-DE" dirty="0">
                <a:latin typeface="+mj-lt"/>
              </a:rPr>
              <a:t> by </a:t>
            </a:r>
            <a:r>
              <a:rPr lang="de-DE" altLang="de-DE" dirty="0" err="1">
                <a:latin typeface="+mj-lt"/>
              </a:rPr>
              <a:t>element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into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the</a:t>
            </a:r>
            <a:r>
              <a:rPr lang="de-DE" altLang="de-DE" dirty="0">
                <a:latin typeface="+mj-lt"/>
              </a:rPr>
              <a:t> LSTM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>
                <a:latin typeface="+mj-lt"/>
              </a:rPr>
              <a:t>LSTM </a:t>
            </a:r>
            <a:r>
              <a:rPr lang="de-DE" altLang="de-DE" dirty="0" err="1">
                <a:latin typeface="+mj-lt"/>
              </a:rPr>
              <a:t>has</a:t>
            </a:r>
            <a:r>
              <a:rPr lang="de-DE" altLang="de-DE" dirty="0">
                <a:latin typeface="+mj-lt"/>
              </a:rPr>
              <a:t> a </a:t>
            </a:r>
            <a:r>
              <a:rPr lang="de-DE" altLang="de-DE" dirty="0" err="1">
                <a:latin typeface="+mj-lt"/>
              </a:rPr>
              <a:t>hidden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state</a:t>
            </a:r>
            <a:r>
              <a:rPr lang="de-DE" altLang="de-DE" dirty="0">
                <a:latin typeface="+mj-lt"/>
              </a:rPr>
              <a:t>       </a:t>
            </a:r>
            <a:r>
              <a:rPr lang="de-DE" altLang="de-DE" dirty="0" err="1">
                <a:latin typeface="+mj-lt"/>
              </a:rPr>
              <a:t>that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can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be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translated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to</a:t>
            </a:r>
            <a:r>
              <a:rPr lang="de-DE" altLang="de-DE" dirty="0">
                <a:latin typeface="+mj-lt"/>
              </a:rPr>
              <a:t> an </a:t>
            </a:r>
            <a:r>
              <a:rPr lang="de-DE" altLang="de-DE" dirty="0" err="1">
                <a:latin typeface="+mj-lt"/>
              </a:rPr>
              <a:t>output</a:t>
            </a: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LSTM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has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 internal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me</a:t>
            </a:r>
            <a:r>
              <a:rPr lang="de-DE" altLang="de-DE" dirty="0" err="1">
                <a:latin typeface="+mj-lt"/>
              </a:rPr>
              <a:t>mory</a:t>
            </a:r>
            <a:r>
              <a:rPr lang="de-DE" altLang="de-DE" dirty="0">
                <a:latin typeface="+mj-lt"/>
              </a:rPr>
              <a:t>, </a:t>
            </a:r>
            <a:r>
              <a:rPr lang="de-DE" altLang="de-DE" dirty="0" err="1">
                <a:latin typeface="+mj-lt"/>
              </a:rPr>
              <a:t>or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cell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state</a:t>
            </a: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0" name="Grafik 29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 title="IguanaTex Bitmap Display">
            <a:extLst>
              <a:ext uri="{FF2B5EF4-FFF2-40B4-BE49-F238E27FC236}">
                <a16:creationId xmlns:a16="http://schemas.microsoft.com/office/drawing/2014/main" id="{8F66AD73-C2C6-F186-AB34-97A128DE865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126" y="2028068"/>
            <a:ext cx="245425" cy="265194"/>
          </a:xfrm>
          <a:prstGeom prst="rect">
            <a:avLst/>
          </a:prstGeom>
        </p:spPr>
      </p:pic>
      <p:pic>
        <p:nvPicPr>
          <p:cNvPr id="31" name="Grafik 30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c_t$&#10;\end{document}" title="IguanaTex Bitmap Display">
            <a:extLst>
              <a:ext uri="{FF2B5EF4-FFF2-40B4-BE49-F238E27FC236}">
                <a16:creationId xmlns:a16="http://schemas.microsoft.com/office/drawing/2014/main" id="{71AC38EB-E6E0-A692-CEF2-CE56FA9103D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639" y="2500355"/>
            <a:ext cx="205160" cy="189714"/>
          </a:xfrm>
          <a:prstGeom prst="rect">
            <a:avLst/>
          </a:prstGeom>
        </p:spPr>
      </p:pic>
      <p:pic>
        <p:nvPicPr>
          <p:cNvPr id="32" name="Grafik 31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0, x_1,\dots$&#10;\end{document}" title="IguanaTex Bitmap Display">
            <a:extLst>
              <a:ext uri="{FF2B5EF4-FFF2-40B4-BE49-F238E27FC236}">
                <a16:creationId xmlns:a16="http://schemas.microsoft.com/office/drawing/2014/main" id="{C3EA0F0E-4C05-E28A-0D12-06A21229D78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79" y="1674010"/>
            <a:ext cx="1216136" cy="200043"/>
          </a:xfrm>
          <a:prstGeom prst="rect">
            <a:avLst/>
          </a:prstGeom>
        </p:spPr>
      </p:pic>
      <p:sp>
        <p:nvSpPr>
          <p:cNvPr id="33" name="Foliennummernplatzhalter 5">
            <a:extLst>
              <a:ext uri="{FF2B5EF4-FFF2-40B4-BE49-F238E27FC236}">
                <a16:creationId xmlns:a16="http://schemas.microsoft.com/office/drawing/2014/main" id="{46D5837B-49A3-16E4-8BF1-6B9E2171F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09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9094527-9329-1222-218E-0AC355DE925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75" y="2097002"/>
            <a:ext cx="5596921" cy="3547616"/>
          </a:xfrm>
          <a:prstGeom prst="rect">
            <a:avLst/>
          </a:prstGeom>
        </p:spPr>
      </p:pic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Long-Short-Term-Memory (LSTM)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 2">
            <a:extLst>
              <a:ext uri="{FF2B5EF4-FFF2-40B4-BE49-F238E27FC236}">
                <a16:creationId xmlns:a16="http://schemas.microsoft.com/office/drawing/2014/main" id="{332E367D-FC7B-9D1E-3098-3AA5DF13C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47" y="1562071"/>
            <a:ext cx="41443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dirty="0">
                <a:latin typeface="+mj-lt"/>
              </a:rPr>
              <a:t>LSTM </a:t>
            </a:r>
            <a:r>
              <a:rPr lang="de-DE" altLang="de-DE" dirty="0" err="1">
                <a:latin typeface="+mj-lt"/>
              </a:rPr>
              <a:t>Cell</a:t>
            </a:r>
            <a:endParaRPr kumimoji="0" lang="de-DE" altLang="de-DE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86" name="Rectangle 2 1">
            <a:extLst>
              <a:ext uri="{FF2B5EF4-FFF2-40B4-BE49-F238E27FC236}">
                <a16:creationId xmlns:a16="http://schemas.microsoft.com/office/drawing/2014/main" id="{721B4706-CC93-4C6B-E85B-A30741248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5862" y="2483463"/>
            <a:ext cx="10993067" cy="2542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 err="1">
                <a:latin typeface="+mj-lt"/>
              </a:rPr>
              <a:t>i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nput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dirty="0" err="1">
                <a:latin typeface="+mj-lt"/>
              </a:rPr>
              <a:t>h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idden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state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     and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cell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state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dirty="0" err="1">
                <a:latin typeface="+mj-lt"/>
              </a:rPr>
              <a:t>i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nput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gate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    </a:t>
            </a:r>
            <a:r>
              <a:rPr lang="de-DE" altLang="de-DE" dirty="0">
                <a:latin typeface="+mj-lt"/>
              </a:rPr>
              <a:t>, </a:t>
            </a:r>
            <a:r>
              <a:rPr lang="de-DE" altLang="de-DE" dirty="0" err="1">
                <a:latin typeface="+mj-lt"/>
              </a:rPr>
              <a:t>output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gate</a:t>
            </a:r>
            <a:r>
              <a:rPr lang="de-DE" altLang="de-DE" dirty="0">
                <a:latin typeface="+mj-lt"/>
              </a:rPr>
              <a:t>      , and </a:t>
            </a:r>
            <a:r>
              <a:rPr lang="de-DE" altLang="de-DE" dirty="0" err="1">
                <a:latin typeface="+mj-lt"/>
              </a:rPr>
              <a:t>forget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gate</a:t>
            </a: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>
                <a:latin typeface="+mj-lt"/>
              </a:rPr>
              <a:t>     ,     , and      </a:t>
            </a:r>
            <a:r>
              <a:rPr lang="de-DE" altLang="de-DE" dirty="0" err="1">
                <a:latin typeface="+mj-lt"/>
              </a:rPr>
              <a:t>are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functions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of</a:t>
            </a:r>
            <a:r>
              <a:rPr lang="de-DE" altLang="de-DE" dirty="0">
                <a:latin typeface="+mj-lt"/>
              </a:rPr>
              <a:t>         and 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>
                <a:latin typeface="+mj-lt"/>
              </a:rPr>
              <a:t>       </a:t>
            </a:r>
            <a:r>
              <a:rPr lang="de-DE" altLang="de-DE" dirty="0" err="1">
                <a:latin typeface="+mj-lt"/>
              </a:rPr>
              <a:t>is</a:t>
            </a:r>
            <a:r>
              <a:rPr lang="de-DE" altLang="de-DE" dirty="0">
                <a:latin typeface="+mj-lt"/>
              </a:rPr>
              <a:t> a </a:t>
            </a:r>
            <a:r>
              <a:rPr lang="de-DE" altLang="de-DE" dirty="0" err="1">
                <a:latin typeface="+mj-lt"/>
              </a:rPr>
              <a:t>function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of</a:t>
            </a:r>
            <a:r>
              <a:rPr lang="de-DE" altLang="de-DE" dirty="0">
                <a:latin typeface="+mj-lt"/>
              </a:rPr>
              <a:t>           ,      , and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>
                <a:latin typeface="+mj-lt"/>
              </a:rPr>
              <a:t>       </a:t>
            </a:r>
            <a:r>
              <a:rPr lang="de-DE" altLang="de-DE" dirty="0" err="1">
                <a:latin typeface="+mj-lt"/>
              </a:rPr>
              <a:t>is</a:t>
            </a:r>
            <a:r>
              <a:rPr lang="de-DE" altLang="de-DE" dirty="0">
                <a:latin typeface="+mj-lt"/>
              </a:rPr>
              <a:t> a </a:t>
            </a:r>
            <a:r>
              <a:rPr lang="de-DE" altLang="de-DE" dirty="0" err="1">
                <a:latin typeface="+mj-lt"/>
              </a:rPr>
              <a:t>function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of</a:t>
            </a:r>
            <a:r>
              <a:rPr lang="de-DE" altLang="de-DE" dirty="0">
                <a:latin typeface="+mj-lt"/>
              </a:rPr>
              <a:t>          and  </a:t>
            </a:r>
          </a:p>
        </p:txBody>
      </p:sp>
      <p:pic>
        <p:nvPicPr>
          <p:cNvPr id="1089" name="Grafik 1088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_t$&#10;&#10;\end{document}" title="IguanaTex Bitmap Display">
            <a:extLst>
              <a:ext uri="{FF2B5EF4-FFF2-40B4-BE49-F238E27FC236}">
                <a16:creationId xmlns:a16="http://schemas.microsoft.com/office/drawing/2014/main" id="{480A0425-1051-DA10-1E74-BFED6C253D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277" y="2692549"/>
            <a:ext cx="248686" cy="181029"/>
          </a:xfrm>
          <a:prstGeom prst="rect">
            <a:avLst/>
          </a:prstGeom>
        </p:spPr>
      </p:pic>
      <p:pic>
        <p:nvPicPr>
          <p:cNvPr id="1096" name="Grafik 1095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h_t$&#10;&#10;\end{document}" title="IguanaTex Bitmap Display">
            <a:extLst>
              <a:ext uri="{FF2B5EF4-FFF2-40B4-BE49-F238E27FC236}">
                <a16:creationId xmlns:a16="http://schemas.microsoft.com/office/drawing/2014/main" id="{545738D7-3CFD-01BD-9D71-53CE29BD6C8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22" y="3042231"/>
            <a:ext cx="244435" cy="259509"/>
          </a:xfrm>
          <a:prstGeom prst="rect">
            <a:avLst/>
          </a:prstGeom>
        </p:spPr>
      </p:pic>
      <p:pic>
        <p:nvPicPr>
          <p:cNvPr id="1094" name="Grafik 1093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c_t$&#10;&#10;\end{document}" title="IguanaTex Bitmap Display">
            <a:extLst>
              <a:ext uri="{FF2B5EF4-FFF2-40B4-BE49-F238E27FC236}">
                <a16:creationId xmlns:a16="http://schemas.microsoft.com/office/drawing/2014/main" id="{E040973E-2523-B160-0B09-4BFAC372666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342" y="3106674"/>
            <a:ext cx="204956" cy="181618"/>
          </a:xfrm>
          <a:prstGeom prst="rect">
            <a:avLst/>
          </a:prstGeom>
        </p:spPr>
      </p:pic>
      <p:pic>
        <p:nvPicPr>
          <p:cNvPr id="1099" name="Grafik 1098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i_t$&#10;&#10;\end{document}" title="IguanaTex Bitmap Display">
            <a:extLst>
              <a:ext uri="{FF2B5EF4-FFF2-40B4-BE49-F238E27FC236}">
                <a16:creationId xmlns:a16="http://schemas.microsoft.com/office/drawing/2014/main" id="{096FDF6A-9CB8-05D2-3DF4-812AFA57AC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387" y="3457048"/>
            <a:ext cx="183303" cy="250209"/>
          </a:xfrm>
          <a:prstGeom prst="rect">
            <a:avLst/>
          </a:prstGeom>
        </p:spPr>
      </p:pic>
      <p:pic>
        <p:nvPicPr>
          <p:cNvPr id="1102" name="Grafik 1101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o_t$&#10;&#10;\end{document}" title="IguanaTex Bitmap Display">
            <a:extLst>
              <a:ext uri="{FF2B5EF4-FFF2-40B4-BE49-F238E27FC236}">
                <a16:creationId xmlns:a16="http://schemas.microsoft.com/office/drawing/2014/main" id="{09F6D7B7-0E8E-D87E-8CC1-135D7F85F5B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242" y="3535921"/>
            <a:ext cx="224079" cy="183918"/>
          </a:xfrm>
          <a:prstGeom prst="rect">
            <a:avLst/>
          </a:prstGeom>
        </p:spPr>
      </p:pic>
      <p:pic>
        <p:nvPicPr>
          <p:cNvPr id="1107" name="Grafik 1106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f_t$&#10;&#10;\end{document}" title="IguanaTex Bitmap Display">
            <a:extLst>
              <a:ext uri="{FF2B5EF4-FFF2-40B4-BE49-F238E27FC236}">
                <a16:creationId xmlns:a16="http://schemas.microsoft.com/office/drawing/2014/main" id="{7E847557-D7A1-7D4D-3784-25602AEA47C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389" y="3467680"/>
            <a:ext cx="226358" cy="282021"/>
          </a:xfrm>
          <a:prstGeom prst="rect">
            <a:avLst/>
          </a:prstGeom>
        </p:spPr>
      </p:pic>
      <p:pic>
        <p:nvPicPr>
          <p:cNvPr id="1108" name="Grafik 1107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i_t$&#10;&#10;\end{document}" title="IguanaTex Bitmap Display">
            <a:extLst>
              <a:ext uri="{FF2B5EF4-FFF2-40B4-BE49-F238E27FC236}">
                <a16:creationId xmlns:a16="http://schemas.microsoft.com/office/drawing/2014/main" id="{410AAA32-F305-054E-8177-9973DA3BFDD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938" y="3870810"/>
            <a:ext cx="183303" cy="250209"/>
          </a:xfrm>
          <a:prstGeom prst="rect">
            <a:avLst/>
          </a:prstGeom>
        </p:spPr>
      </p:pic>
      <p:pic>
        <p:nvPicPr>
          <p:cNvPr id="1109" name="Grafik 1108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_t$&#10;&#10;\end{document}" title="IguanaTex Bitmap Display">
            <a:extLst>
              <a:ext uri="{FF2B5EF4-FFF2-40B4-BE49-F238E27FC236}">
                <a16:creationId xmlns:a16="http://schemas.microsoft.com/office/drawing/2014/main" id="{BEA54FC5-EFDD-629F-2036-A16972647C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532" y="3925868"/>
            <a:ext cx="248686" cy="181029"/>
          </a:xfrm>
          <a:prstGeom prst="rect">
            <a:avLst/>
          </a:prstGeom>
        </p:spPr>
      </p:pic>
      <p:pic>
        <p:nvPicPr>
          <p:cNvPr id="1112" name="Grafik 1111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h_{t-1}$&#10;&#10;\end{document}" title="IguanaTex Bitmap Display">
            <a:extLst>
              <a:ext uri="{FF2B5EF4-FFF2-40B4-BE49-F238E27FC236}">
                <a16:creationId xmlns:a16="http://schemas.microsoft.com/office/drawing/2014/main" id="{DFD5B959-5DCC-96BC-25E0-3E4AE908EFE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964" y="3853371"/>
            <a:ext cx="553651" cy="261330"/>
          </a:xfrm>
          <a:prstGeom prst="rect">
            <a:avLst/>
          </a:prstGeom>
        </p:spPr>
      </p:pic>
      <p:pic>
        <p:nvPicPr>
          <p:cNvPr id="1113" name="Grafik 1112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f_t$&#10;&#10;\end{document}" title="IguanaTex Bitmap Display">
            <a:extLst>
              <a:ext uri="{FF2B5EF4-FFF2-40B4-BE49-F238E27FC236}">
                <a16:creationId xmlns:a16="http://schemas.microsoft.com/office/drawing/2014/main" id="{08A225CD-C682-0FD9-F99F-AF52A4BC3FE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799" y="3861322"/>
            <a:ext cx="226358" cy="282021"/>
          </a:xfrm>
          <a:prstGeom prst="rect">
            <a:avLst/>
          </a:prstGeom>
        </p:spPr>
      </p:pic>
      <p:pic>
        <p:nvPicPr>
          <p:cNvPr id="1114" name="Grafik 1113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h_t$&#10;&#10;\end{document}" title="IguanaTex Bitmap Display">
            <a:extLst>
              <a:ext uri="{FF2B5EF4-FFF2-40B4-BE49-F238E27FC236}">
                <a16:creationId xmlns:a16="http://schemas.microsoft.com/office/drawing/2014/main" id="{B1DBFD46-2CB0-9E99-0991-A1BCBFAA8E5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844" y="4690639"/>
            <a:ext cx="244435" cy="259509"/>
          </a:xfrm>
          <a:prstGeom prst="rect">
            <a:avLst/>
          </a:prstGeom>
        </p:spPr>
      </p:pic>
      <p:pic>
        <p:nvPicPr>
          <p:cNvPr id="1115" name="Grafik 111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o_t$&#10;&#10;\end{document}" title="IguanaTex Bitmap Display">
            <a:extLst>
              <a:ext uri="{FF2B5EF4-FFF2-40B4-BE49-F238E27FC236}">
                <a16:creationId xmlns:a16="http://schemas.microsoft.com/office/drawing/2014/main" id="{30A35920-5B57-D164-DCA4-8125EDD05971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961" y="3946685"/>
            <a:ext cx="224079" cy="183918"/>
          </a:xfrm>
          <a:prstGeom prst="rect">
            <a:avLst/>
          </a:prstGeom>
        </p:spPr>
      </p:pic>
      <p:pic>
        <p:nvPicPr>
          <p:cNvPr id="1123" name="Grafik 1122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c_{t-1}$&#10;&#10;\end{document}" title="IguanaTex Bitmap Display">
            <a:extLst>
              <a:ext uri="{FF2B5EF4-FFF2-40B4-BE49-F238E27FC236}">
                <a16:creationId xmlns:a16="http://schemas.microsoft.com/office/drawing/2014/main" id="{D2A019C0-B82A-78E7-F0DB-AED252C8B784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01" y="4346386"/>
            <a:ext cx="517829" cy="183918"/>
          </a:xfrm>
          <a:prstGeom prst="rect">
            <a:avLst/>
          </a:prstGeom>
        </p:spPr>
      </p:pic>
      <p:pic>
        <p:nvPicPr>
          <p:cNvPr id="1124" name="Grafik 1123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i_t$&#10;&#10;\end{document}" title="IguanaTex Bitmap Display">
            <a:extLst>
              <a:ext uri="{FF2B5EF4-FFF2-40B4-BE49-F238E27FC236}">
                <a16:creationId xmlns:a16="http://schemas.microsoft.com/office/drawing/2014/main" id="{8CFF1148-1854-A409-3286-DBBAACA3380B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910" y="4294389"/>
            <a:ext cx="183303" cy="250209"/>
          </a:xfrm>
          <a:prstGeom prst="rect">
            <a:avLst/>
          </a:prstGeom>
        </p:spPr>
      </p:pic>
      <p:pic>
        <p:nvPicPr>
          <p:cNvPr id="1125" name="Grafik 112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f_t$&#10;&#10;\end{document}" title="IguanaTex Bitmap Display">
            <a:extLst>
              <a:ext uri="{FF2B5EF4-FFF2-40B4-BE49-F238E27FC236}">
                <a16:creationId xmlns:a16="http://schemas.microsoft.com/office/drawing/2014/main" id="{AF733763-866B-A1D1-723C-6111CD90DCF5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733" y="4294384"/>
            <a:ext cx="226358" cy="282021"/>
          </a:xfrm>
          <a:prstGeom prst="rect">
            <a:avLst/>
          </a:prstGeom>
        </p:spPr>
      </p:pic>
      <p:pic>
        <p:nvPicPr>
          <p:cNvPr id="1126" name="Grafik 1125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o_t$&#10;&#10;\end{document}" title="IguanaTex Bitmap Display">
            <a:extLst>
              <a:ext uri="{FF2B5EF4-FFF2-40B4-BE49-F238E27FC236}">
                <a16:creationId xmlns:a16="http://schemas.microsoft.com/office/drawing/2014/main" id="{1F101E37-D8F5-2C70-F346-51D311411C6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312" y="4767048"/>
            <a:ext cx="224079" cy="183918"/>
          </a:xfrm>
          <a:prstGeom prst="rect">
            <a:avLst/>
          </a:prstGeom>
        </p:spPr>
      </p:pic>
      <p:pic>
        <p:nvPicPr>
          <p:cNvPr id="1127" name="Grafik 1126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tilde{c}_t$&#10;&#10;\end{document}" title="IguanaTex Bitmap Display">
            <a:extLst>
              <a:ext uri="{FF2B5EF4-FFF2-40B4-BE49-F238E27FC236}">
                <a16:creationId xmlns:a16="http://schemas.microsoft.com/office/drawing/2014/main" id="{39446B7D-2A78-2D9E-F56C-505B490FE5C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058" y="4698149"/>
            <a:ext cx="209576" cy="255341"/>
          </a:xfrm>
          <a:prstGeom prst="rect">
            <a:avLst/>
          </a:prstGeom>
        </p:spPr>
      </p:pic>
      <p:pic>
        <p:nvPicPr>
          <p:cNvPr id="1128" name="Grafik 1127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c_t$&#10;&#10;\end{document}" title="IguanaTex Bitmap Display">
            <a:extLst>
              <a:ext uri="{FF2B5EF4-FFF2-40B4-BE49-F238E27FC236}">
                <a16:creationId xmlns:a16="http://schemas.microsoft.com/office/drawing/2014/main" id="{E8514B71-A8DA-9804-A9C0-9062022E6DD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844" y="4344585"/>
            <a:ext cx="204956" cy="1816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66CE8ED-AFF1-D33B-C511-7772F90B24E2}"/>
              </a:ext>
            </a:extLst>
          </p:cNvPr>
          <p:cNvSpPr txBox="1"/>
          <p:nvPr/>
        </p:nvSpPr>
        <p:spPr>
          <a:xfrm>
            <a:off x="835440" y="5636839"/>
            <a:ext cx="46810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200" dirty="0" err="1">
                <a:latin typeface="+mj-lt"/>
              </a:rPr>
              <a:t>From</a:t>
            </a:r>
            <a:r>
              <a:rPr lang="de-DE" altLang="de-DE" sz="1200" dirty="0">
                <a:latin typeface="+mj-lt"/>
              </a:rPr>
              <a:t> Figure 6 in Luo et al., 2021 [1]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7992EC12-E447-1DEC-7D69-8D9D704E7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96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Long-Short-Term-Memory (LSTM)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7EAF21B-5612-29F2-5A3D-9FA1FB13B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21" y="1154312"/>
            <a:ext cx="7209339" cy="4774183"/>
          </a:xfrm>
          <a:prstGeom prst="rect">
            <a:avLst/>
          </a:prstGeom>
        </p:spPr>
      </p:pic>
      <p:sp>
        <p:nvSpPr>
          <p:cNvPr id="22" name="Rectangle 2 1">
            <a:extLst>
              <a:ext uri="{FF2B5EF4-FFF2-40B4-BE49-F238E27FC236}">
                <a16:creationId xmlns:a16="http://schemas.microsoft.com/office/drawing/2014/main" id="{C850B13A-729B-34C7-C7E0-CA035711B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775" y="6075421"/>
            <a:ext cx="54346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Raimi Karim. </a:t>
            </a:r>
            <a:r>
              <a:rPr lang="en-US" altLang="de-DE" sz="1200" dirty="0">
                <a:latin typeface="+mj-lt"/>
              </a:rPr>
              <a:t>"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Animated RNN, LSTM and GRU.</a:t>
            </a:r>
            <a:r>
              <a:rPr lang="en-US" altLang="de-DE" sz="1200" dirty="0">
                <a:latin typeface="+mj-lt"/>
              </a:rPr>
              <a:t>" towardsdatasciene.com, 2018.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16923918-0E26-A1E1-AAA1-AD13C48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65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Long-Short-Term-Memory (LSTM)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7EAF21B-5612-29F2-5A3D-9FA1FB13B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21" y="1154312"/>
            <a:ext cx="7209339" cy="4774183"/>
          </a:xfrm>
          <a:prstGeom prst="rect">
            <a:avLst/>
          </a:prstGeom>
        </p:spPr>
      </p:pic>
      <p:sp>
        <p:nvSpPr>
          <p:cNvPr id="22" name="Rectangle 2 1">
            <a:extLst>
              <a:ext uri="{FF2B5EF4-FFF2-40B4-BE49-F238E27FC236}">
                <a16:creationId xmlns:a16="http://schemas.microsoft.com/office/drawing/2014/main" id="{C850B13A-729B-34C7-C7E0-CA035711B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775" y="6075421"/>
            <a:ext cx="54346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Raimi Karim. </a:t>
            </a:r>
            <a:r>
              <a:rPr lang="en-US" altLang="de-DE" sz="1200" dirty="0">
                <a:latin typeface="+mj-lt"/>
              </a:rPr>
              <a:t>"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Animated RNN, LSTM and GRU.</a:t>
            </a:r>
            <a:r>
              <a:rPr lang="en-US" altLang="de-DE" sz="1200" dirty="0">
                <a:latin typeface="+mj-lt"/>
              </a:rPr>
              <a:t>" towardsdatasciene.com, 2018.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3102D4BB-313D-4AA2-A067-0BE38B5A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84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2D462E0B-031C-7E7B-C8E3-385F608ACA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605" y="324462"/>
            <a:ext cx="7230155" cy="5784124"/>
          </a:xfrm>
          <a:prstGeom prst="rect">
            <a:avLst/>
          </a:prstGeom>
        </p:spPr>
      </p:pic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Long-Short-Term-Memory (LSTM)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80583E8-E8E4-5133-CF40-5D8A3BC0BF41}"/>
              </a:ext>
            </a:extLst>
          </p:cNvPr>
          <p:cNvGrpSpPr/>
          <p:nvPr/>
        </p:nvGrpSpPr>
        <p:grpSpPr>
          <a:xfrm>
            <a:off x="1831975" y="2852190"/>
            <a:ext cx="871855" cy="2707519"/>
            <a:chOff x="721119" y="1803520"/>
            <a:chExt cx="871855" cy="270751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EF52C7F-5C0F-EA10-E9FF-51EA9084559D}"/>
                </a:ext>
              </a:extLst>
            </p:cNvPr>
            <p:cNvSpPr/>
            <p:nvPr/>
          </p:nvSpPr>
          <p:spPr>
            <a:xfrm>
              <a:off x="1034606" y="2525461"/>
              <a:ext cx="233426" cy="211382"/>
            </a:xfrm>
            <a:prstGeom prst="rect">
              <a:avLst/>
            </a:prstGeom>
            <a:solidFill>
              <a:srgbClr val="0B2D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A844C1E7-4F0F-4AC1-8065-AF32B090E9E9}"/>
                </a:ext>
              </a:extLst>
            </p:cNvPr>
            <p:cNvSpPr/>
            <p:nvPr/>
          </p:nvSpPr>
          <p:spPr>
            <a:xfrm>
              <a:off x="721119" y="2798150"/>
              <a:ext cx="871855" cy="640081"/>
            </a:xfrm>
            <a:prstGeom prst="rect">
              <a:avLst/>
            </a:prstGeom>
            <a:solidFill>
              <a:srgbClr val="FFC9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DC2BFD7E-BDFD-6436-54C5-B434BB8AEA40}"/>
                </a:ext>
              </a:extLst>
            </p:cNvPr>
            <p:cNvSpPr/>
            <p:nvPr/>
          </p:nvSpPr>
          <p:spPr>
            <a:xfrm>
              <a:off x="883920" y="3970019"/>
              <a:ext cx="540000" cy="5410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fik 7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t$&#10;\end{document}" title="IguanaTex Bitmap Display">
              <a:extLst>
                <a:ext uri="{FF2B5EF4-FFF2-40B4-BE49-F238E27FC236}">
                  <a16:creationId xmlns:a16="http://schemas.microsoft.com/office/drawing/2014/main" id="{545926C5-B019-FCDA-C3A6-880DAAD0B91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086" y="4178306"/>
              <a:ext cx="251495" cy="188393"/>
            </a:xfrm>
            <a:prstGeom prst="rect">
              <a:avLst/>
            </a:prstGeom>
          </p:spPr>
        </p:pic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ED94453-8BFB-7579-6414-05EF4A8776F2}"/>
                </a:ext>
              </a:extLst>
            </p:cNvPr>
            <p:cNvSpPr/>
            <p:nvPr/>
          </p:nvSpPr>
          <p:spPr>
            <a:xfrm>
              <a:off x="883920" y="1803520"/>
              <a:ext cx="540000" cy="5410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fik 10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 title="IguanaTex Bitmap Display">
              <a:extLst>
                <a:ext uri="{FF2B5EF4-FFF2-40B4-BE49-F238E27FC236}">
                  <a16:creationId xmlns:a16="http://schemas.microsoft.com/office/drawing/2014/main" id="{351C0941-ABCA-CF17-8CB4-02CC1263A28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087" y="1958467"/>
              <a:ext cx="245425" cy="265194"/>
            </a:xfrm>
            <a:prstGeom prst="rect">
              <a:avLst/>
            </a:prstGeom>
          </p:spPr>
        </p:pic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77626AF4-784C-C02F-98FA-CE7E0A93043C}"/>
                </a:ext>
              </a:extLst>
            </p:cNvPr>
            <p:cNvCxnSpPr>
              <a:stCxn id="7" idx="0"/>
              <a:endCxn id="6" idx="2"/>
            </p:cNvCxnSpPr>
            <p:nvPr/>
          </p:nvCxnSpPr>
          <p:spPr>
            <a:xfrm flipV="1">
              <a:off x="1153920" y="3438231"/>
              <a:ext cx="3127" cy="531788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BCD6775F-8974-83CD-C231-839F7C3C3EBF}"/>
                </a:ext>
              </a:extLst>
            </p:cNvPr>
            <p:cNvCxnSpPr>
              <a:cxnSpLocks/>
              <a:stCxn id="6" idx="0"/>
              <a:endCxn id="9" idx="4"/>
            </p:cNvCxnSpPr>
            <p:nvPr/>
          </p:nvCxnSpPr>
          <p:spPr>
            <a:xfrm flipH="1" flipV="1">
              <a:off x="1153920" y="2344540"/>
              <a:ext cx="3127" cy="45361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Verbinder: gewinkelt 14">
              <a:extLst>
                <a:ext uri="{FF2B5EF4-FFF2-40B4-BE49-F238E27FC236}">
                  <a16:creationId xmlns:a16="http://schemas.microsoft.com/office/drawing/2014/main" id="{4A53B398-619E-11E7-6DF7-C8CA3AA20984}"/>
                </a:ext>
              </a:extLst>
            </p:cNvPr>
            <p:cNvCxnSpPr>
              <a:cxnSpLocks/>
              <a:stCxn id="6" idx="3"/>
              <a:endCxn id="4" idx="3"/>
            </p:cNvCxnSpPr>
            <p:nvPr/>
          </p:nvCxnSpPr>
          <p:spPr>
            <a:xfrm flipH="1" flipV="1">
              <a:off x="1268032" y="2631152"/>
              <a:ext cx="324942" cy="487039"/>
            </a:xfrm>
            <a:prstGeom prst="bentConnector3">
              <a:avLst>
                <a:gd name="adj1" fmla="val -70351"/>
              </a:avLst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Verbinder: gewinkelt 15">
              <a:extLst>
                <a:ext uri="{FF2B5EF4-FFF2-40B4-BE49-F238E27FC236}">
                  <a16:creationId xmlns:a16="http://schemas.microsoft.com/office/drawing/2014/main" id="{05081030-F934-460C-9E25-24CCFD8BFDD1}"/>
                </a:ext>
              </a:extLst>
            </p:cNvPr>
            <p:cNvCxnSpPr>
              <a:cxnSpLocks/>
              <a:stCxn id="4" idx="1"/>
              <a:endCxn id="6" idx="1"/>
            </p:cNvCxnSpPr>
            <p:nvPr/>
          </p:nvCxnSpPr>
          <p:spPr>
            <a:xfrm rot="10800000" flipV="1">
              <a:off x="721120" y="2631151"/>
              <a:ext cx="313487" cy="487039"/>
            </a:xfrm>
            <a:prstGeom prst="bentConnector3">
              <a:avLst>
                <a:gd name="adj1" fmla="val 172922"/>
              </a:avLst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c_t$&#10;\end{document}" title="IguanaTex Bitmap Display">
              <a:extLst>
                <a:ext uri="{FF2B5EF4-FFF2-40B4-BE49-F238E27FC236}">
                  <a16:creationId xmlns:a16="http://schemas.microsoft.com/office/drawing/2014/main" id="{653E0432-3DF7-8ABB-E0C7-64057BDB3BE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384" y="3027074"/>
              <a:ext cx="205160" cy="189714"/>
            </a:xfrm>
            <a:prstGeom prst="rect">
              <a:avLst/>
            </a:prstGeom>
          </p:spPr>
        </p:pic>
      </p:grpSp>
      <p:sp>
        <p:nvSpPr>
          <p:cNvPr id="14" name="Rectangle 2 1">
            <a:extLst>
              <a:ext uri="{FF2B5EF4-FFF2-40B4-BE49-F238E27FC236}">
                <a16:creationId xmlns:a16="http://schemas.microsoft.com/office/drawing/2014/main" id="{79908AB1-FFBE-35C0-7B6A-446DE224A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98" y="1048225"/>
            <a:ext cx="10993067" cy="465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output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is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function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of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    ,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typically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 linear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layer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softmax</a:t>
            </a: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8" name="Grafik 17" descr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 title="IguanaTex Bitmap Display">
            <a:extLst>
              <a:ext uri="{FF2B5EF4-FFF2-40B4-BE49-F238E27FC236}">
                <a16:creationId xmlns:a16="http://schemas.microsoft.com/office/drawing/2014/main" id="{5236A3C3-806E-C9A8-02DB-9228B713064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26" y="1195224"/>
            <a:ext cx="245425" cy="265194"/>
          </a:xfrm>
          <a:prstGeom prst="rect">
            <a:avLst/>
          </a:prstGeom>
        </p:spPr>
      </p:pic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F4ABFF0D-AEEA-8E99-4FFA-C66EFF05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07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rafik 54">
            <a:extLst>
              <a:ext uri="{FF2B5EF4-FFF2-40B4-BE49-F238E27FC236}">
                <a16:creationId xmlns:a16="http://schemas.microsoft.com/office/drawing/2014/main" id="{E80BE83A-7C11-92CC-25DB-16DEE59E2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7461" y="384428"/>
            <a:ext cx="7501129" cy="5625846"/>
          </a:xfrm>
          <a:prstGeom prst="rect">
            <a:avLst/>
          </a:prstGeom>
        </p:spPr>
      </p:pic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Transformer-Based Approaches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 1">
            <a:extLst>
              <a:ext uri="{FF2B5EF4-FFF2-40B4-BE49-F238E27FC236}">
                <a16:creationId xmlns:a16="http://schemas.microsoft.com/office/drawing/2014/main" id="{E9C0CEE3-570D-FC86-D343-B6A18C8E6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98" y="1048225"/>
            <a:ext cx="10993067" cy="2127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Idea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 err="1">
                <a:latin typeface="+mj-lt"/>
              </a:rPr>
              <a:t>word</a:t>
            </a:r>
            <a:r>
              <a:rPr lang="de-DE" altLang="de-DE" dirty="0">
                <a:latin typeface="+mj-lt"/>
              </a:rPr>
              <a:t> embeddings: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BA70DE-4349-5A6A-41FD-19D02A76D0A4}"/>
              </a:ext>
            </a:extLst>
          </p:cNvPr>
          <p:cNvSpPr txBox="1"/>
          <p:nvPr/>
        </p:nvSpPr>
        <p:spPr>
          <a:xfrm>
            <a:off x="8223797" y="393774"/>
            <a:ext cx="710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de-DE" sz="1200" dirty="0">
                <a:latin typeface="+mj-lt"/>
              </a:rPr>
              <a:t>[7]</a:t>
            </a:r>
            <a:endParaRPr lang="de-DE" sz="1200" dirty="0"/>
          </a:p>
        </p:txBody>
      </p:sp>
      <p:sp>
        <p:nvSpPr>
          <p:cNvPr id="58" name="Foliennummernplatzhalter 5">
            <a:extLst>
              <a:ext uri="{FF2B5EF4-FFF2-40B4-BE49-F238E27FC236}">
                <a16:creationId xmlns:a16="http://schemas.microsoft.com/office/drawing/2014/main" id="{812D5BF9-52A2-4737-7BCD-F3513E94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74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rafik 54">
            <a:extLst>
              <a:ext uri="{FF2B5EF4-FFF2-40B4-BE49-F238E27FC236}">
                <a16:creationId xmlns:a16="http://schemas.microsoft.com/office/drawing/2014/main" id="{E80BE83A-7C11-92CC-25DB-16DEE59E2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7462" y="384428"/>
            <a:ext cx="4034236" cy="3025677"/>
          </a:xfrm>
          <a:prstGeom prst="rect">
            <a:avLst/>
          </a:prstGeom>
        </p:spPr>
      </p:pic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Transformer-Based Approaches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 1">
            <a:extLst>
              <a:ext uri="{FF2B5EF4-FFF2-40B4-BE49-F238E27FC236}">
                <a16:creationId xmlns:a16="http://schemas.microsoft.com/office/drawing/2014/main" id="{E9C0CEE3-570D-FC86-D343-B6A18C8E6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98" y="1048225"/>
            <a:ext cx="10993067" cy="3789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Idea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 err="1">
                <a:latin typeface="+mj-lt"/>
              </a:rPr>
              <a:t>word</a:t>
            </a:r>
            <a:r>
              <a:rPr lang="de-DE" altLang="de-DE" dirty="0">
                <a:latin typeface="+mj-lt"/>
              </a:rPr>
              <a:t> embeddings: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altLang="de-DE" dirty="0">
              <a:latin typeface="+mj-lt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BA70DE-4349-5A6A-41FD-19D02A76D0A4}"/>
              </a:ext>
            </a:extLst>
          </p:cNvPr>
          <p:cNvSpPr txBox="1"/>
          <p:nvPr/>
        </p:nvSpPr>
        <p:spPr>
          <a:xfrm>
            <a:off x="8223797" y="393774"/>
            <a:ext cx="710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de-DE" sz="1200" dirty="0">
                <a:latin typeface="+mj-lt"/>
              </a:rPr>
              <a:t>[7]</a:t>
            </a:r>
            <a:endParaRPr lang="de-DE" sz="1200" dirty="0"/>
          </a:p>
        </p:txBody>
      </p:sp>
      <p:pic>
        <p:nvPicPr>
          <p:cNvPr id="15" name="Grafik 1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\begin{equation*}&#10;\begin{split}&#10;&amp;v_\text{man}-v_\text{woman} \approx v_\text{king} - v_\text{queen}\\&#10;\Leftrightarrow\enspace &amp;v_\text{queen}\approx v_\text{king} - \left(v_\text{man}-v_\text{woman}\right)&#10;\end{split}&#10;\end{equation*}&#10;&#10;\end{document}" title="IguanaTex Bitmap Display">
            <a:extLst>
              <a:ext uri="{FF2B5EF4-FFF2-40B4-BE49-F238E27FC236}">
                <a16:creationId xmlns:a16="http://schemas.microsoft.com/office/drawing/2014/main" id="{DA5ECD83-68C7-EE33-016E-B869DE69DE5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37" y="1519224"/>
            <a:ext cx="4715878" cy="700112"/>
          </a:xfrm>
          <a:prstGeom prst="rect">
            <a:avLst/>
          </a:prstGeom>
        </p:spPr>
      </p:pic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19A44D9C-67C9-D20F-6BE6-F49EA217E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32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rafik 54">
            <a:extLst>
              <a:ext uri="{FF2B5EF4-FFF2-40B4-BE49-F238E27FC236}">
                <a16:creationId xmlns:a16="http://schemas.microsoft.com/office/drawing/2014/main" id="{E80BE83A-7C11-92CC-25DB-16DEE59E2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7462" y="384428"/>
            <a:ext cx="4034236" cy="3025677"/>
          </a:xfrm>
          <a:prstGeom prst="rect">
            <a:avLst/>
          </a:prstGeom>
        </p:spPr>
      </p:pic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Transformer-Based Approaches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 1">
            <a:extLst>
              <a:ext uri="{FF2B5EF4-FFF2-40B4-BE49-F238E27FC236}">
                <a16:creationId xmlns:a16="http://schemas.microsoft.com/office/drawing/2014/main" id="{E9C0CEE3-570D-FC86-D343-B6A18C8E6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98" y="1048225"/>
            <a:ext cx="10993067" cy="3789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Idea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 err="1">
                <a:latin typeface="+mj-lt"/>
              </a:rPr>
              <a:t>word</a:t>
            </a:r>
            <a:r>
              <a:rPr lang="de-DE" altLang="de-DE" dirty="0">
                <a:latin typeface="+mj-lt"/>
              </a:rPr>
              <a:t> embeddings: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 err="1">
                <a:latin typeface="+mj-lt"/>
              </a:rPr>
              <a:t>positional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embedding</a:t>
            </a:r>
            <a:r>
              <a:rPr lang="de-DE" altLang="de-DE" dirty="0">
                <a:latin typeface="+mj-lt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altLang="de-DE" dirty="0">
              <a:latin typeface="+mj-lt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BA70DE-4349-5A6A-41FD-19D02A76D0A4}"/>
              </a:ext>
            </a:extLst>
          </p:cNvPr>
          <p:cNvSpPr txBox="1"/>
          <p:nvPr/>
        </p:nvSpPr>
        <p:spPr>
          <a:xfrm>
            <a:off x="8223797" y="393774"/>
            <a:ext cx="710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de-DE" sz="1200" dirty="0">
                <a:latin typeface="+mj-lt"/>
              </a:rPr>
              <a:t>[7]</a:t>
            </a:r>
            <a:endParaRPr lang="de-DE" sz="1200" dirty="0"/>
          </a:p>
        </p:txBody>
      </p:sp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7372E9D0-A129-E06A-819D-7A1FDB976B70}"/>
              </a:ext>
            </a:extLst>
          </p:cNvPr>
          <p:cNvGraphicFramePr>
            <a:graphicFrameLocks noGrp="1"/>
          </p:cNvGraphicFramePr>
          <p:nvPr/>
        </p:nvGraphicFramePr>
        <p:xfrm>
          <a:off x="3623772" y="3542834"/>
          <a:ext cx="586185" cy="922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185">
                  <a:extLst>
                    <a:ext uri="{9D8B030D-6E8A-4147-A177-3AD203B41FA5}">
                      <a16:colId xmlns:a16="http://schemas.microsoft.com/office/drawing/2014/main" val="1937640462"/>
                    </a:ext>
                  </a:extLst>
                </a:gridCol>
              </a:tblGrid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75973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143281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Groot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758384"/>
                  </a:ext>
                </a:extLst>
              </a:tr>
            </a:tbl>
          </a:graphicData>
        </a:graphic>
      </p:graphicFrame>
      <p:graphicFrame>
        <p:nvGraphicFramePr>
          <p:cNvPr id="22" name="Tabelle 21">
            <a:extLst>
              <a:ext uri="{FF2B5EF4-FFF2-40B4-BE49-F238E27FC236}">
                <a16:creationId xmlns:a16="http://schemas.microsoft.com/office/drawing/2014/main" id="{44A8FC07-36D0-3DA5-7F88-5598360CD34C}"/>
              </a:ext>
            </a:extLst>
          </p:cNvPr>
          <p:cNvGraphicFramePr>
            <a:graphicFrameLocks noGrp="1"/>
          </p:cNvGraphicFramePr>
          <p:nvPr/>
        </p:nvGraphicFramePr>
        <p:xfrm>
          <a:off x="4338147" y="3542834"/>
          <a:ext cx="586185" cy="922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185">
                  <a:extLst>
                    <a:ext uri="{9D8B030D-6E8A-4147-A177-3AD203B41FA5}">
                      <a16:colId xmlns:a16="http://schemas.microsoft.com/office/drawing/2014/main" val="1937640462"/>
                    </a:ext>
                  </a:extLst>
                </a:gridCol>
              </a:tblGrid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75973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143281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758384"/>
                  </a:ext>
                </a:extLst>
              </a:tr>
            </a:tbl>
          </a:graphicData>
        </a:graphic>
      </p:graphicFrame>
      <p:pic>
        <p:nvPicPr>
          <p:cNvPr id="38" name="Grafik 37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k$&#10;&#10;\end{document}" title="IguanaTex Bitmap Display">
            <a:extLst>
              <a:ext uri="{FF2B5EF4-FFF2-40B4-BE49-F238E27FC236}">
                <a16:creationId xmlns:a16="http://schemas.microsoft.com/office/drawing/2014/main" id="{BD8A026E-36C2-F98C-E60B-FE2A6B79FD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94" y="3245853"/>
            <a:ext cx="104229" cy="160457"/>
          </a:xfrm>
          <a:prstGeom prst="rect">
            <a:avLst/>
          </a:prstGeom>
        </p:spPr>
      </p:pic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FB3EBD42-09FA-664B-256F-A733B01B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9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Objectives and Learning Outcomes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4703427-EC59-BB1F-9BEA-27268EDF013B}"/>
              </a:ext>
            </a:extLst>
          </p:cNvPr>
          <p:cNvSpPr/>
          <p:nvPr/>
        </p:nvSpPr>
        <p:spPr>
          <a:xfrm>
            <a:off x="0" y="1592828"/>
            <a:ext cx="3126658" cy="818535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976C607-5CBF-78B9-F517-52723915F436}"/>
              </a:ext>
            </a:extLst>
          </p:cNvPr>
          <p:cNvSpPr/>
          <p:nvPr/>
        </p:nvSpPr>
        <p:spPr>
          <a:xfrm>
            <a:off x="0" y="-195948"/>
            <a:ext cx="3126658" cy="983220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D9E56ABA-2694-4A9C-1A2F-8216B8432150}"/>
              </a:ext>
            </a:extLst>
          </p:cNvPr>
          <p:cNvSpPr txBox="1">
            <a:spLocks/>
          </p:cNvSpPr>
          <p:nvPr/>
        </p:nvSpPr>
        <p:spPr>
          <a:xfrm>
            <a:off x="274239" y="1196753"/>
            <a:ext cx="11582399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800" b="1" dirty="0"/>
              <a:t>Objectives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introduce core concepts of part-of-speech (POS) tagging and sequence labeling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familiarize with key algorithms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engage through practical application </a:t>
            </a:r>
          </a:p>
          <a:p>
            <a:pPr algn="l">
              <a:lnSpc>
                <a:spcPct val="150000"/>
              </a:lnSpc>
            </a:pPr>
            <a:endParaRPr lang="en-US" sz="1800" dirty="0"/>
          </a:p>
          <a:p>
            <a:pPr algn="l">
              <a:lnSpc>
                <a:spcPct val="150000"/>
              </a:lnSpc>
            </a:pPr>
            <a:r>
              <a:rPr lang="en-US" sz="1800" b="1" dirty="0"/>
              <a:t>Learning Outcomes: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understanding key concepts and their significance in natural language processing (NLP)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being able to compare and contrast traditional methods and deep-learning-based methods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being able to apply pre-trained NLP models and analyze the results 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A6C154D9-10D5-8EA9-1BAA-6C484095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99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EF2A00C-D07A-18A9-AAFD-B80095873A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7462" y="384428"/>
            <a:ext cx="4034236" cy="3025677"/>
          </a:xfrm>
          <a:prstGeom prst="rect">
            <a:avLst/>
          </a:prstGeom>
        </p:spPr>
      </p:pic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Transformer-Based Approaches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 1">
            <a:extLst>
              <a:ext uri="{FF2B5EF4-FFF2-40B4-BE49-F238E27FC236}">
                <a16:creationId xmlns:a16="http://schemas.microsoft.com/office/drawing/2014/main" id="{E9C0CEE3-570D-FC86-D343-B6A18C8E6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98" y="1048225"/>
            <a:ext cx="10993067" cy="3789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Idea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 err="1">
                <a:latin typeface="+mj-lt"/>
              </a:rPr>
              <a:t>word</a:t>
            </a:r>
            <a:r>
              <a:rPr lang="de-DE" altLang="de-DE" dirty="0">
                <a:latin typeface="+mj-lt"/>
              </a:rPr>
              <a:t> embeddings: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 err="1">
                <a:latin typeface="+mj-lt"/>
              </a:rPr>
              <a:t>positional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embedding</a:t>
            </a:r>
            <a:r>
              <a:rPr lang="de-DE" altLang="de-DE" dirty="0">
                <a:latin typeface="+mj-lt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altLang="de-DE" dirty="0">
              <a:latin typeface="+mj-lt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BA70DE-4349-5A6A-41FD-19D02A76D0A4}"/>
              </a:ext>
            </a:extLst>
          </p:cNvPr>
          <p:cNvSpPr txBox="1"/>
          <p:nvPr/>
        </p:nvSpPr>
        <p:spPr>
          <a:xfrm>
            <a:off x="8223797" y="393774"/>
            <a:ext cx="710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de-DE" sz="1200" dirty="0">
                <a:latin typeface="+mj-lt"/>
              </a:rPr>
              <a:t>[7]</a:t>
            </a:r>
            <a:endParaRPr lang="de-DE" sz="1200" dirty="0"/>
          </a:p>
        </p:txBody>
      </p:sp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7372E9D0-A129-E06A-819D-7A1FDB976B70}"/>
              </a:ext>
            </a:extLst>
          </p:cNvPr>
          <p:cNvGraphicFramePr>
            <a:graphicFrameLocks noGrp="1"/>
          </p:cNvGraphicFramePr>
          <p:nvPr/>
        </p:nvGraphicFramePr>
        <p:xfrm>
          <a:off x="3623772" y="3542834"/>
          <a:ext cx="586185" cy="922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185">
                  <a:extLst>
                    <a:ext uri="{9D8B030D-6E8A-4147-A177-3AD203B41FA5}">
                      <a16:colId xmlns:a16="http://schemas.microsoft.com/office/drawing/2014/main" val="1937640462"/>
                    </a:ext>
                  </a:extLst>
                </a:gridCol>
              </a:tblGrid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75973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143281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Groot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758384"/>
                  </a:ext>
                </a:extLst>
              </a:tr>
            </a:tbl>
          </a:graphicData>
        </a:graphic>
      </p:graphicFrame>
      <p:graphicFrame>
        <p:nvGraphicFramePr>
          <p:cNvPr id="22" name="Tabelle 21">
            <a:extLst>
              <a:ext uri="{FF2B5EF4-FFF2-40B4-BE49-F238E27FC236}">
                <a16:creationId xmlns:a16="http://schemas.microsoft.com/office/drawing/2014/main" id="{44A8FC07-36D0-3DA5-7F88-5598360CD34C}"/>
              </a:ext>
            </a:extLst>
          </p:cNvPr>
          <p:cNvGraphicFramePr>
            <a:graphicFrameLocks noGrp="1"/>
          </p:cNvGraphicFramePr>
          <p:nvPr/>
        </p:nvGraphicFramePr>
        <p:xfrm>
          <a:off x="4338147" y="3542834"/>
          <a:ext cx="586185" cy="922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185">
                  <a:extLst>
                    <a:ext uri="{9D8B030D-6E8A-4147-A177-3AD203B41FA5}">
                      <a16:colId xmlns:a16="http://schemas.microsoft.com/office/drawing/2014/main" val="1937640462"/>
                    </a:ext>
                  </a:extLst>
                </a:gridCol>
              </a:tblGrid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75973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143281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758384"/>
                  </a:ext>
                </a:extLst>
              </a:tr>
            </a:tbl>
          </a:graphicData>
        </a:graphic>
      </p:graphicFrame>
      <p:graphicFrame>
        <p:nvGraphicFramePr>
          <p:cNvPr id="23" name="Tabelle 22">
            <a:extLst>
              <a:ext uri="{FF2B5EF4-FFF2-40B4-BE49-F238E27FC236}">
                <a16:creationId xmlns:a16="http://schemas.microsoft.com/office/drawing/2014/main" id="{11D37586-AAB4-55EF-E947-0442571FE475}"/>
              </a:ext>
            </a:extLst>
          </p:cNvPr>
          <p:cNvGraphicFramePr>
            <a:graphicFrameLocks noGrp="1"/>
          </p:cNvGraphicFramePr>
          <p:nvPr/>
        </p:nvGraphicFramePr>
        <p:xfrm>
          <a:off x="8201347" y="3534498"/>
          <a:ext cx="2231636" cy="922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909">
                  <a:extLst>
                    <a:ext uri="{9D8B030D-6E8A-4147-A177-3AD203B41FA5}">
                      <a16:colId xmlns:a16="http://schemas.microsoft.com/office/drawing/2014/main" val="1937640462"/>
                    </a:ext>
                  </a:extLst>
                </a:gridCol>
                <a:gridCol w="557909">
                  <a:extLst>
                    <a:ext uri="{9D8B030D-6E8A-4147-A177-3AD203B41FA5}">
                      <a16:colId xmlns:a16="http://schemas.microsoft.com/office/drawing/2014/main" val="2083134108"/>
                    </a:ext>
                  </a:extLst>
                </a:gridCol>
                <a:gridCol w="557909">
                  <a:extLst>
                    <a:ext uri="{9D8B030D-6E8A-4147-A177-3AD203B41FA5}">
                      <a16:colId xmlns:a16="http://schemas.microsoft.com/office/drawing/2014/main" val="3846829549"/>
                    </a:ext>
                  </a:extLst>
                </a:gridCol>
                <a:gridCol w="557909">
                  <a:extLst>
                    <a:ext uri="{9D8B030D-6E8A-4147-A177-3AD203B41FA5}">
                      <a16:colId xmlns:a16="http://schemas.microsoft.com/office/drawing/2014/main" val="2240616115"/>
                    </a:ext>
                  </a:extLst>
                </a:gridCol>
              </a:tblGrid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75973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143281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-0.42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.020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758384"/>
                  </a:ext>
                </a:extLst>
              </a:tr>
            </a:tbl>
          </a:graphicData>
        </a:graphic>
      </p:graphicFrame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E1BFEAC1-52CD-915F-AAD0-43A52218DB3A}"/>
              </a:ext>
            </a:extLst>
          </p:cNvPr>
          <p:cNvGrpSpPr/>
          <p:nvPr/>
        </p:nvGrpSpPr>
        <p:grpSpPr>
          <a:xfrm>
            <a:off x="4580694" y="3245853"/>
            <a:ext cx="6807273" cy="886564"/>
            <a:chOff x="4637936" y="1866383"/>
            <a:chExt cx="6807273" cy="886564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DAB23082-CA34-A360-89BB-28B79797F3D2}"/>
                </a:ext>
              </a:extLst>
            </p:cNvPr>
            <p:cNvGrpSpPr/>
            <p:nvPr/>
          </p:nvGrpSpPr>
          <p:grpSpPr>
            <a:xfrm>
              <a:off x="4637936" y="1866383"/>
              <a:ext cx="6807273" cy="886564"/>
              <a:chOff x="4637936" y="1866383"/>
              <a:chExt cx="6807273" cy="886564"/>
            </a:xfrm>
          </p:grpSpPr>
          <p:pic>
            <p:nvPicPr>
              <p:cNvPr id="38" name="Grafik 37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k$&#10;&#10;\end{document}" title="IguanaTex Bitmap Display">
                <a:extLst>
                  <a:ext uri="{FF2B5EF4-FFF2-40B4-BE49-F238E27FC236}">
                    <a16:creationId xmlns:a16="http://schemas.microsoft.com/office/drawing/2014/main" id="{BD8A026E-36C2-F98C-E60B-FE2A6B79FDE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7936" y="1866383"/>
                <a:ext cx="104229" cy="160457"/>
              </a:xfrm>
              <a:prstGeom prst="rect">
                <a:avLst/>
              </a:prstGeom>
            </p:spPr>
          </p:pic>
          <p:pic>
            <p:nvPicPr>
              <p:cNvPr id="39" name="Grafik 38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k$&#10;&#10;\end{document}" title="IguanaTex Bitmap Display">
                <a:extLst>
                  <a:ext uri="{FF2B5EF4-FFF2-40B4-BE49-F238E27FC236}">
                    <a16:creationId xmlns:a16="http://schemas.microsoft.com/office/drawing/2014/main" id="{B7F52159-CB28-5C44-609C-89AC38CA8E3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9830" y="2512662"/>
                <a:ext cx="104229" cy="160457"/>
              </a:xfrm>
              <a:prstGeom prst="rect">
                <a:avLst/>
              </a:prstGeom>
            </p:spPr>
          </p:pic>
          <p:pic>
            <p:nvPicPr>
              <p:cNvPr id="42" name="Grafik 41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i$&#10;&#10;\end{document}" title="IguanaTex Bitmap Display">
                <a:extLst>
                  <a:ext uri="{FF2B5EF4-FFF2-40B4-BE49-F238E27FC236}">
                    <a16:creationId xmlns:a16="http://schemas.microsoft.com/office/drawing/2014/main" id="{EEA5FC1D-EAE1-D937-36CE-92A3BC0DEB7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4407" y="1890110"/>
                <a:ext cx="62809" cy="153522"/>
              </a:xfrm>
              <a:prstGeom prst="rect">
                <a:avLst/>
              </a:prstGeom>
            </p:spPr>
          </p:pic>
          <p:pic>
            <p:nvPicPr>
              <p:cNvPr id="45" name="Grafik 4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in \mathbb{R}^{L\times d}$&#10;&#10;\end{document}" title="IguanaTex Bitmap Display">
                <a:extLst>
                  <a:ext uri="{FF2B5EF4-FFF2-40B4-BE49-F238E27FC236}">
                    <a16:creationId xmlns:a16="http://schemas.microsoft.com/office/drawing/2014/main" id="{BADD6007-B73B-0F51-B3D0-07182A8768E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94450" y="2547660"/>
                <a:ext cx="750759" cy="205287"/>
              </a:xfrm>
              <a:prstGeom prst="rect">
                <a:avLst/>
              </a:prstGeom>
            </p:spPr>
          </p:pic>
        </p:grp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2E3CF01D-FC94-18C9-B566-03EF82632F08}"/>
                </a:ext>
              </a:extLst>
            </p:cNvPr>
            <p:cNvCxnSpPr>
              <a:cxnSpLocks/>
            </p:cNvCxnSpPr>
            <p:nvPr/>
          </p:nvCxnSpPr>
          <p:spPr>
            <a:xfrm>
              <a:off x="5481429" y="2614335"/>
              <a:ext cx="2369570" cy="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147D6E51-9D1B-3150-A3A5-2F4442AF9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4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69CB815-D973-DC34-503D-87CE6E4B88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7462" y="384428"/>
            <a:ext cx="4034236" cy="3025677"/>
          </a:xfrm>
          <a:prstGeom prst="rect">
            <a:avLst/>
          </a:prstGeom>
        </p:spPr>
      </p:pic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Transformer-Based Approaches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 1">
            <a:extLst>
              <a:ext uri="{FF2B5EF4-FFF2-40B4-BE49-F238E27FC236}">
                <a16:creationId xmlns:a16="http://schemas.microsoft.com/office/drawing/2014/main" id="{E9C0CEE3-570D-FC86-D343-B6A18C8E6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98" y="1048225"/>
            <a:ext cx="10993067" cy="3789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Idea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 err="1">
                <a:latin typeface="+mj-lt"/>
              </a:rPr>
              <a:t>word</a:t>
            </a:r>
            <a:r>
              <a:rPr lang="de-DE" altLang="de-DE" dirty="0">
                <a:latin typeface="+mj-lt"/>
              </a:rPr>
              <a:t> embeddings: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 err="1">
                <a:latin typeface="+mj-lt"/>
              </a:rPr>
              <a:t>positional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embedding</a:t>
            </a:r>
            <a:r>
              <a:rPr lang="de-DE" altLang="de-DE" dirty="0">
                <a:latin typeface="+mj-lt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altLang="de-DE" dirty="0">
              <a:latin typeface="+mj-lt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BA70DE-4349-5A6A-41FD-19D02A76D0A4}"/>
              </a:ext>
            </a:extLst>
          </p:cNvPr>
          <p:cNvSpPr txBox="1"/>
          <p:nvPr/>
        </p:nvSpPr>
        <p:spPr>
          <a:xfrm>
            <a:off x="8223797" y="393774"/>
            <a:ext cx="710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de-DE" sz="1200" dirty="0">
                <a:latin typeface="+mj-lt"/>
              </a:rPr>
              <a:t>[7]</a:t>
            </a:r>
            <a:endParaRPr lang="de-DE" sz="1200" dirty="0"/>
          </a:p>
        </p:txBody>
      </p:sp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7372E9D0-A129-E06A-819D-7A1FDB976B70}"/>
              </a:ext>
            </a:extLst>
          </p:cNvPr>
          <p:cNvGraphicFramePr>
            <a:graphicFrameLocks noGrp="1"/>
          </p:cNvGraphicFramePr>
          <p:nvPr/>
        </p:nvGraphicFramePr>
        <p:xfrm>
          <a:off x="3623772" y="3542834"/>
          <a:ext cx="586185" cy="922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185">
                  <a:extLst>
                    <a:ext uri="{9D8B030D-6E8A-4147-A177-3AD203B41FA5}">
                      <a16:colId xmlns:a16="http://schemas.microsoft.com/office/drawing/2014/main" val="1937640462"/>
                    </a:ext>
                  </a:extLst>
                </a:gridCol>
              </a:tblGrid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75973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143281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Groot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758384"/>
                  </a:ext>
                </a:extLst>
              </a:tr>
            </a:tbl>
          </a:graphicData>
        </a:graphic>
      </p:graphicFrame>
      <p:graphicFrame>
        <p:nvGraphicFramePr>
          <p:cNvPr id="22" name="Tabelle 21">
            <a:extLst>
              <a:ext uri="{FF2B5EF4-FFF2-40B4-BE49-F238E27FC236}">
                <a16:creationId xmlns:a16="http://schemas.microsoft.com/office/drawing/2014/main" id="{44A8FC07-36D0-3DA5-7F88-5598360CD34C}"/>
              </a:ext>
            </a:extLst>
          </p:cNvPr>
          <p:cNvGraphicFramePr>
            <a:graphicFrameLocks noGrp="1"/>
          </p:cNvGraphicFramePr>
          <p:nvPr/>
        </p:nvGraphicFramePr>
        <p:xfrm>
          <a:off x="4338147" y="3542834"/>
          <a:ext cx="586185" cy="922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185">
                  <a:extLst>
                    <a:ext uri="{9D8B030D-6E8A-4147-A177-3AD203B41FA5}">
                      <a16:colId xmlns:a16="http://schemas.microsoft.com/office/drawing/2014/main" val="1937640462"/>
                    </a:ext>
                  </a:extLst>
                </a:gridCol>
              </a:tblGrid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75973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143281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758384"/>
                  </a:ext>
                </a:extLst>
              </a:tr>
            </a:tbl>
          </a:graphicData>
        </a:graphic>
      </p:graphicFrame>
      <p:graphicFrame>
        <p:nvGraphicFramePr>
          <p:cNvPr id="23" name="Tabelle 22">
            <a:extLst>
              <a:ext uri="{FF2B5EF4-FFF2-40B4-BE49-F238E27FC236}">
                <a16:creationId xmlns:a16="http://schemas.microsoft.com/office/drawing/2014/main" id="{11D37586-AAB4-55EF-E947-0442571FE475}"/>
              </a:ext>
            </a:extLst>
          </p:cNvPr>
          <p:cNvGraphicFramePr>
            <a:graphicFrameLocks noGrp="1"/>
          </p:cNvGraphicFramePr>
          <p:nvPr/>
        </p:nvGraphicFramePr>
        <p:xfrm>
          <a:off x="8201347" y="3534498"/>
          <a:ext cx="2231636" cy="922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909">
                  <a:extLst>
                    <a:ext uri="{9D8B030D-6E8A-4147-A177-3AD203B41FA5}">
                      <a16:colId xmlns:a16="http://schemas.microsoft.com/office/drawing/2014/main" val="1937640462"/>
                    </a:ext>
                  </a:extLst>
                </a:gridCol>
                <a:gridCol w="557909">
                  <a:extLst>
                    <a:ext uri="{9D8B030D-6E8A-4147-A177-3AD203B41FA5}">
                      <a16:colId xmlns:a16="http://schemas.microsoft.com/office/drawing/2014/main" val="2083134108"/>
                    </a:ext>
                  </a:extLst>
                </a:gridCol>
                <a:gridCol w="557909">
                  <a:extLst>
                    <a:ext uri="{9D8B030D-6E8A-4147-A177-3AD203B41FA5}">
                      <a16:colId xmlns:a16="http://schemas.microsoft.com/office/drawing/2014/main" val="3846829549"/>
                    </a:ext>
                  </a:extLst>
                </a:gridCol>
                <a:gridCol w="557909">
                  <a:extLst>
                    <a:ext uri="{9D8B030D-6E8A-4147-A177-3AD203B41FA5}">
                      <a16:colId xmlns:a16="http://schemas.microsoft.com/office/drawing/2014/main" val="2240616115"/>
                    </a:ext>
                  </a:extLst>
                </a:gridCol>
              </a:tblGrid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75973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143281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-0.42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.020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758384"/>
                  </a:ext>
                </a:extLst>
              </a:tr>
            </a:tbl>
          </a:graphicData>
        </a:graphic>
      </p:graphicFrame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E1BFEAC1-52CD-915F-AAD0-43A52218DB3A}"/>
              </a:ext>
            </a:extLst>
          </p:cNvPr>
          <p:cNvGrpSpPr/>
          <p:nvPr/>
        </p:nvGrpSpPr>
        <p:grpSpPr>
          <a:xfrm>
            <a:off x="4580694" y="3245853"/>
            <a:ext cx="6807273" cy="1313900"/>
            <a:chOff x="4637936" y="1866383"/>
            <a:chExt cx="6807273" cy="1313900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DAB23082-CA34-A360-89BB-28B79797F3D2}"/>
                </a:ext>
              </a:extLst>
            </p:cNvPr>
            <p:cNvGrpSpPr/>
            <p:nvPr/>
          </p:nvGrpSpPr>
          <p:grpSpPr>
            <a:xfrm>
              <a:off x="4637936" y="1866383"/>
              <a:ext cx="6807273" cy="1313900"/>
              <a:chOff x="4637936" y="1866383"/>
              <a:chExt cx="6807273" cy="1313900"/>
            </a:xfrm>
          </p:grpSpPr>
          <p:pic>
            <p:nvPicPr>
              <p:cNvPr id="36" name="Grafik 35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P(k, 2i) = \sin\left(\frac{k}{n^{\frac{2i}{d}}}\right)$&#10;&#10;\end{document}" title="IguanaTex Bitmap Display">
                <a:extLst>
                  <a:ext uri="{FF2B5EF4-FFF2-40B4-BE49-F238E27FC236}">
                    <a16:creationId xmlns:a16="http://schemas.microsoft.com/office/drawing/2014/main" id="{2574AE8E-D964-8EC3-E604-9587810F638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1478" y="2002628"/>
                <a:ext cx="1988571" cy="418286"/>
              </a:xfrm>
              <a:prstGeom prst="rect">
                <a:avLst/>
              </a:prstGeom>
            </p:spPr>
          </p:pic>
          <p:pic>
            <p:nvPicPr>
              <p:cNvPr id="38" name="Grafik 37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k$&#10;&#10;\end{document}" title="IguanaTex Bitmap Display">
                <a:extLst>
                  <a:ext uri="{FF2B5EF4-FFF2-40B4-BE49-F238E27FC236}">
                    <a16:creationId xmlns:a16="http://schemas.microsoft.com/office/drawing/2014/main" id="{BD8A026E-36C2-F98C-E60B-FE2A6B79FDE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7936" y="1866383"/>
                <a:ext cx="104229" cy="160457"/>
              </a:xfrm>
              <a:prstGeom prst="rect">
                <a:avLst/>
              </a:prstGeom>
            </p:spPr>
          </p:pic>
          <p:pic>
            <p:nvPicPr>
              <p:cNvPr id="39" name="Grafik 38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k$&#10;&#10;\end{document}" title="IguanaTex Bitmap Display">
                <a:extLst>
                  <a:ext uri="{FF2B5EF4-FFF2-40B4-BE49-F238E27FC236}">
                    <a16:creationId xmlns:a16="http://schemas.microsoft.com/office/drawing/2014/main" id="{B7F52159-CB28-5C44-609C-89AC38CA8E3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9830" y="2512662"/>
                <a:ext cx="104229" cy="160457"/>
              </a:xfrm>
              <a:prstGeom prst="rect">
                <a:avLst/>
              </a:prstGeom>
            </p:spPr>
          </p:pic>
          <p:pic>
            <p:nvPicPr>
              <p:cNvPr id="42" name="Grafik 41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i$&#10;&#10;\end{document}" title="IguanaTex Bitmap Display">
                <a:extLst>
                  <a:ext uri="{FF2B5EF4-FFF2-40B4-BE49-F238E27FC236}">
                    <a16:creationId xmlns:a16="http://schemas.microsoft.com/office/drawing/2014/main" id="{EEA5FC1D-EAE1-D937-36CE-92A3BC0DEB7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4407" y="1890110"/>
                <a:ext cx="62809" cy="153522"/>
              </a:xfrm>
              <a:prstGeom prst="rect">
                <a:avLst/>
              </a:prstGeom>
            </p:spPr>
          </p:pic>
          <p:pic>
            <p:nvPicPr>
              <p:cNvPr id="45" name="Grafik 4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in \mathbb{R}^{L\times d}$&#10;&#10;\end{document}" title="IguanaTex Bitmap Display">
                <a:extLst>
                  <a:ext uri="{FF2B5EF4-FFF2-40B4-BE49-F238E27FC236}">
                    <a16:creationId xmlns:a16="http://schemas.microsoft.com/office/drawing/2014/main" id="{BADD6007-B73B-0F51-B3D0-07182A8768E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94450" y="2547660"/>
                <a:ext cx="750759" cy="205287"/>
              </a:xfrm>
              <a:prstGeom prst="rect">
                <a:avLst/>
              </a:prstGeom>
            </p:spPr>
          </p:pic>
          <p:pic>
            <p:nvPicPr>
              <p:cNvPr id="48" name="Grafik 47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P(k, 2i+1) = \cos\left(\frac{k}{n^{\frac{2i}{d}}}\right)$&#10;&#10;\end{document}" title="IguanaTex Bitmap Display">
                <a:extLst>
                  <a:ext uri="{FF2B5EF4-FFF2-40B4-BE49-F238E27FC236}">
                    <a16:creationId xmlns:a16="http://schemas.microsoft.com/office/drawing/2014/main" id="{3CEB5D1B-7DDF-BD00-634B-AAD39E06ED3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0954" y="2760673"/>
                <a:ext cx="2407663" cy="419610"/>
              </a:xfrm>
              <a:prstGeom prst="rect">
                <a:avLst/>
              </a:prstGeom>
            </p:spPr>
          </p:pic>
        </p:grp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2E3CF01D-FC94-18C9-B566-03EF82632F08}"/>
                </a:ext>
              </a:extLst>
            </p:cNvPr>
            <p:cNvCxnSpPr>
              <a:cxnSpLocks/>
            </p:cNvCxnSpPr>
            <p:nvPr/>
          </p:nvCxnSpPr>
          <p:spPr>
            <a:xfrm>
              <a:off x="5481429" y="2614335"/>
              <a:ext cx="2369570" cy="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A6D53D42-9C00-F637-55CD-AB6DDA81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1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0305063-3846-58E0-9DE7-AF695A638C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7462" y="384428"/>
            <a:ext cx="4034236" cy="3025677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DE640F5E-D8A8-B4F5-C09F-A2C746E14B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963" y="2966838"/>
            <a:ext cx="6096000" cy="4572000"/>
          </a:xfrm>
          <a:prstGeom prst="rect">
            <a:avLst/>
          </a:prstGeom>
        </p:spPr>
      </p:pic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Transformer-Based Approaches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 1">
            <a:extLst>
              <a:ext uri="{FF2B5EF4-FFF2-40B4-BE49-F238E27FC236}">
                <a16:creationId xmlns:a16="http://schemas.microsoft.com/office/drawing/2014/main" id="{E9C0CEE3-570D-FC86-D343-B6A18C8E6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98" y="1048225"/>
            <a:ext cx="10993067" cy="420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Idea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 err="1">
                <a:latin typeface="+mj-lt"/>
              </a:rPr>
              <a:t>word</a:t>
            </a:r>
            <a:r>
              <a:rPr lang="de-DE" altLang="de-DE" dirty="0">
                <a:latin typeface="+mj-lt"/>
              </a:rPr>
              <a:t> embeddings: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 err="1">
                <a:latin typeface="+mj-lt"/>
              </a:rPr>
              <a:t>positional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embedding</a:t>
            </a:r>
            <a:r>
              <a:rPr lang="de-DE" altLang="de-DE" dirty="0">
                <a:latin typeface="+mj-lt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 err="1">
                <a:latin typeface="+mj-lt"/>
              </a:rPr>
              <a:t>attention</a:t>
            </a:r>
            <a:r>
              <a:rPr lang="de-DE" altLang="de-DE" dirty="0">
                <a:latin typeface="+mj-lt"/>
              </a:rPr>
              <a:t>: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BA70DE-4349-5A6A-41FD-19D02A76D0A4}"/>
              </a:ext>
            </a:extLst>
          </p:cNvPr>
          <p:cNvSpPr txBox="1"/>
          <p:nvPr/>
        </p:nvSpPr>
        <p:spPr>
          <a:xfrm>
            <a:off x="8223797" y="393774"/>
            <a:ext cx="710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de-DE" sz="1200" dirty="0">
                <a:latin typeface="+mj-lt"/>
              </a:rPr>
              <a:t>[7]</a:t>
            </a:r>
            <a:endParaRPr lang="de-DE" sz="1200" dirty="0"/>
          </a:p>
        </p:txBody>
      </p:sp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7372E9D0-A129-E06A-819D-7A1FDB976B70}"/>
              </a:ext>
            </a:extLst>
          </p:cNvPr>
          <p:cNvGraphicFramePr>
            <a:graphicFrameLocks noGrp="1"/>
          </p:cNvGraphicFramePr>
          <p:nvPr/>
        </p:nvGraphicFramePr>
        <p:xfrm>
          <a:off x="3623772" y="3542834"/>
          <a:ext cx="586185" cy="922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185">
                  <a:extLst>
                    <a:ext uri="{9D8B030D-6E8A-4147-A177-3AD203B41FA5}">
                      <a16:colId xmlns:a16="http://schemas.microsoft.com/office/drawing/2014/main" val="1937640462"/>
                    </a:ext>
                  </a:extLst>
                </a:gridCol>
              </a:tblGrid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75973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143281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Groot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758384"/>
                  </a:ext>
                </a:extLst>
              </a:tr>
            </a:tbl>
          </a:graphicData>
        </a:graphic>
      </p:graphicFrame>
      <p:graphicFrame>
        <p:nvGraphicFramePr>
          <p:cNvPr id="22" name="Tabelle 21">
            <a:extLst>
              <a:ext uri="{FF2B5EF4-FFF2-40B4-BE49-F238E27FC236}">
                <a16:creationId xmlns:a16="http://schemas.microsoft.com/office/drawing/2014/main" id="{44A8FC07-36D0-3DA5-7F88-5598360CD34C}"/>
              </a:ext>
            </a:extLst>
          </p:cNvPr>
          <p:cNvGraphicFramePr>
            <a:graphicFrameLocks noGrp="1"/>
          </p:cNvGraphicFramePr>
          <p:nvPr/>
        </p:nvGraphicFramePr>
        <p:xfrm>
          <a:off x="4338147" y="3542834"/>
          <a:ext cx="586185" cy="922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185">
                  <a:extLst>
                    <a:ext uri="{9D8B030D-6E8A-4147-A177-3AD203B41FA5}">
                      <a16:colId xmlns:a16="http://schemas.microsoft.com/office/drawing/2014/main" val="1937640462"/>
                    </a:ext>
                  </a:extLst>
                </a:gridCol>
              </a:tblGrid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75973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143281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758384"/>
                  </a:ext>
                </a:extLst>
              </a:tr>
            </a:tbl>
          </a:graphicData>
        </a:graphic>
      </p:graphicFrame>
      <p:graphicFrame>
        <p:nvGraphicFramePr>
          <p:cNvPr id="23" name="Tabelle 22">
            <a:extLst>
              <a:ext uri="{FF2B5EF4-FFF2-40B4-BE49-F238E27FC236}">
                <a16:creationId xmlns:a16="http://schemas.microsoft.com/office/drawing/2014/main" id="{11D37586-AAB4-55EF-E947-0442571FE475}"/>
              </a:ext>
            </a:extLst>
          </p:cNvPr>
          <p:cNvGraphicFramePr>
            <a:graphicFrameLocks noGrp="1"/>
          </p:cNvGraphicFramePr>
          <p:nvPr/>
        </p:nvGraphicFramePr>
        <p:xfrm>
          <a:off x="8201347" y="3534498"/>
          <a:ext cx="2231636" cy="922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909">
                  <a:extLst>
                    <a:ext uri="{9D8B030D-6E8A-4147-A177-3AD203B41FA5}">
                      <a16:colId xmlns:a16="http://schemas.microsoft.com/office/drawing/2014/main" val="1937640462"/>
                    </a:ext>
                  </a:extLst>
                </a:gridCol>
                <a:gridCol w="557909">
                  <a:extLst>
                    <a:ext uri="{9D8B030D-6E8A-4147-A177-3AD203B41FA5}">
                      <a16:colId xmlns:a16="http://schemas.microsoft.com/office/drawing/2014/main" val="2083134108"/>
                    </a:ext>
                  </a:extLst>
                </a:gridCol>
                <a:gridCol w="557909">
                  <a:extLst>
                    <a:ext uri="{9D8B030D-6E8A-4147-A177-3AD203B41FA5}">
                      <a16:colId xmlns:a16="http://schemas.microsoft.com/office/drawing/2014/main" val="3846829549"/>
                    </a:ext>
                  </a:extLst>
                </a:gridCol>
                <a:gridCol w="557909">
                  <a:extLst>
                    <a:ext uri="{9D8B030D-6E8A-4147-A177-3AD203B41FA5}">
                      <a16:colId xmlns:a16="http://schemas.microsoft.com/office/drawing/2014/main" val="2240616115"/>
                    </a:ext>
                  </a:extLst>
                </a:gridCol>
              </a:tblGrid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75973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143281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-0.42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.020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758384"/>
                  </a:ext>
                </a:extLst>
              </a:tr>
            </a:tbl>
          </a:graphicData>
        </a:graphic>
      </p:graphicFrame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E1BFEAC1-52CD-915F-AAD0-43A52218DB3A}"/>
              </a:ext>
            </a:extLst>
          </p:cNvPr>
          <p:cNvGrpSpPr/>
          <p:nvPr/>
        </p:nvGrpSpPr>
        <p:grpSpPr>
          <a:xfrm>
            <a:off x="4580694" y="3245853"/>
            <a:ext cx="6807273" cy="1313900"/>
            <a:chOff x="4637936" y="1866383"/>
            <a:chExt cx="6807273" cy="1313900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DAB23082-CA34-A360-89BB-28B79797F3D2}"/>
                </a:ext>
              </a:extLst>
            </p:cNvPr>
            <p:cNvGrpSpPr/>
            <p:nvPr/>
          </p:nvGrpSpPr>
          <p:grpSpPr>
            <a:xfrm>
              <a:off x="4637936" y="1866383"/>
              <a:ext cx="6807273" cy="1313900"/>
              <a:chOff x="4637936" y="1866383"/>
              <a:chExt cx="6807273" cy="1313900"/>
            </a:xfrm>
          </p:grpSpPr>
          <p:pic>
            <p:nvPicPr>
              <p:cNvPr id="36" name="Grafik 35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P(k, 2i) = \sin\left(\frac{k}{n^{\frac{2i}{d}}}\right)$&#10;&#10;\end{document}" title="IguanaTex Bitmap Display">
                <a:extLst>
                  <a:ext uri="{FF2B5EF4-FFF2-40B4-BE49-F238E27FC236}">
                    <a16:creationId xmlns:a16="http://schemas.microsoft.com/office/drawing/2014/main" id="{2574AE8E-D964-8EC3-E604-9587810F638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1478" y="2002628"/>
                <a:ext cx="1988571" cy="418286"/>
              </a:xfrm>
              <a:prstGeom prst="rect">
                <a:avLst/>
              </a:prstGeom>
            </p:spPr>
          </p:pic>
          <p:pic>
            <p:nvPicPr>
              <p:cNvPr id="38" name="Grafik 37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k$&#10;&#10;\end{document}" title="IguanaTex Bitmap Display">
                <a:extLst>
                  <a:ext uri="{FF2B5EF4-FFF2-40B4-BE49-F238E27FC236}">
                    <a16:creationId xmlns:a16="http://schemas.microsoft.com/office/drawing/2014/main" id="{BD8A026E-36C2-F98C-E60B-FE2A6B79FDE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7936" y="1866383"/>
                <a:ext cx="104229" cy="160457"/>
              </a:xfrm>
              <a:prstGeom prst="rect">
                <a:avLst/>
              </a:prstGeom>
            </p:spPr>
          </p:pic>
          <p:pic>
            <p:nvPicPr>
              <p:cNvPr id="39" name="Grafik 38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k$&#10;&#10;\end{document}" title="IguanaTex Bitmap Display">
                <a:extLst>
                  <a:ext uri="{FF2B5EF4-FFF2-40B4-BE49-F238E27FC236}">
                    <a16:creationId xmlns:a16="http://schemas.microsoft.com/office/drawing/2014/main" id="{B7F52159-CB28-5C44-609C-89AC38CA8E3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9830" y="2512662"/>
                <a:ext cx="104229" cy="160457"/>
              </a:xfrm>
              <a:prstGeom prst="rect">
                <a:avLst/>
              </a:prstGeom>
            </p:spPr>
          </p:pic>
          <p:pic>
            <p:nvPicPr>
              <p:cNvPr id="42" name="Grafik 41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i$&#10;&#10;\end{document}" title="IguanaTex Bitmap Display">
                <a:extLst>
                  <a:ext uri="{FF2B5EF4-FFF2-40B4-BE49-F238E27FC236}">
                    <a16:creationId xmlns:a16="http://schemas.microsoft.com/office/drawing/2014/main" id="{EEA5FC1D-EAE1-D937-36CE-92A3BC0DEB7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4407" y="1890110"/>
                <a:ext cx="62809" cy="153522"/>
              </a:xfrm>
              <a:prstGeom prst="rect">
                <a:avLst/>
              </a:prstGeom>
            </p:spPr>
          </p:pic>
          <p:pic>
            <p:nvPicPr>
              <p:cNvPr id="45" name="Grafik 4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in \mathbb{R}^{L\times d}$&#10;&#10;\end{document}" title="IguanaTex Bitmap Display">
                <a:extLst>
                  <a:ext uri="{FF2B5EF4-FFF2-40B4-BE49-F238E27FC236}">
                    <a16:creationId xmlns:a16="http://schemas.microsoft.com/office/drawing/2014/main" id="{BADD6007-B73B-0F51-B3D0-07182A8768E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94450" y="2547660"/>
                <a:ext cx="750759" cy="205287"/>
              </a:xfrm>
              <a:prstGeom prst="rect">
                <a:avLst/>
              </a:prstGeom>
            </p:spPr>
          </p:pic>
          <p:pic>
            <p:nvPicPr>
              <p:cNvPr id="48" name="Grafik 47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P(k, 2i+1) = \cos\left(\frac{k}{n^{\frac{2i}{d}}}\right)$&#10;&#10;\end{document}" title="IguanaTex Bitmap Display">
                <a:extLst>
                  <a:ext uri="{FF2B5EF4-FFF2-40B4-BE49-F238E27FC236}">
                    <a16:creationId xmlns:a16="http://schemas.microsoft.com/office/drawing/2014/main" id="{3CEB5D1B-7DDF-BD00-634B-AAD39E06ED3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0954" y="2760673"/>
                <a:ext cx="2407663" cy="419610"/>
              </a:xfrm>
              <a:prstGeom prst="rect">
                <a:avLst/>
              </a:prstGeom>
            </p:spPr>
          </p:pic>
        </p:grp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2E3CF01D-FC94-18C9-B566-03EF82632F08}"/>
                </a:ext>
              </a:extLst>
            </p:cNvPr>
            <p:cNvCxnSpPr>
              <a:cxnSpLocks/>
            </p:cNvCxnSpPr>
            <p:nvPr/>
          </p:nvCxnSpPr>
          <p:spPr>
            <a:xfrm>
              <a:off x="5481429" y="2614335"/>
              <a:ext cx="2369570" cy="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2AA3BFCB-5D9E-95C7-DE22-A27ECA4D9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14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Transformer-Based Approaches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 1">
            <a:extLst>
              <a:ext uri="{FF2B5EF4-FFF2-40B4-BE49-F238E27FC236}">
                <a16:creationId xmlns:a16="http://schemas.microsoft.com/office/drawing/2014/main" id="{E9C0CEE3-570D-FC86-D343-B6A18C8E6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98" y="1048225"/>
            <a:ext cx="10993067" cy="465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Transformer Block: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BA70DE-4349-5A6A-41FD-19D02A76D0A4}"/>
              </a:ext>
            </a:extLst>
          </p:cNvPr>
          <p:cNvSpPr txBox="1"/>
          <p:nvPr/>
        </p:nvSpPr>
        <p:spPr>
          <a:xfrm>
            <a:off x="8223797" y="393774"/>
            <a:ext cx="710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de-DE" sz="1200" dirty="0">
                <a:latin typeface="+mj-lt"/>
              </a:rPr>
              <a:t>[7]</a:t>
            </a:r>
            <a:endParaRPr lang="de-DE" sz="1200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8307D45D-9DAD-4A5B-9EFC-80ADCC47B99E}"/>
              </a:ext>
            </a:extLst>
          </p:cNvPr>
          <p:cNvGraphicFramePr>
            <a:graphicFrameLocks noGrp="1"/>
          </p:cNvGraphicFramePr>
          <p:nvPr/>
        </p:nvGraphicFramePr>
        <p:xfrm>
          <a:off x="3086737" y="1717509"/>
          <a:ext cx="5847436" cy="4005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156">
                  <a:extLst>
                    <a:ext uri="{9D8B030D-6E8A-4147-A177-3AD203B41FA5}">
                      <a16:colId xmlns:a16="http://schemas.microsoft.com/office/drawing/2014/main" val="3796497741"/>
                    </a:ext>
                  </a:extLst>
                </a:gridCol>
                <a:gridCol w="1389984">
                  <a:extLst>
                    <a:ext uri="{9D8B030D-6E8A-4147-A177-3AD203B41FA5}">
                      <a16:colId xmlns:a16="http://schemas.microsoft.com/office/drawing/2014/main" val="786671639"/>
                    </a:ext>
                  </a:extLst>
                </a:gridCol>
                <a:gridCol w="645849">
                  <a:extLst>
                    <a:ext uri="{9D8B030D-6E8A-4147-A177-3AD203B41FA5}">
                      <a16:colId xmlns:a16="http://schemas.microsoft.com/office/drawing/2014/main" val="1000092740"/>
                    </a:ext>
                  </a:extLst>
                </a:gridCol>
                <a:gridCol w="581402">
                  <a:extLst>
                    <a:ext uri="{9D8B030D-6E8A-4147-A177-3AD203B41FA5}">
                      <a16:colId xmlns:a16="http://schemas.microsoft.com/office/drawing/2014/main" val="2414659832"/>
                    </a:ext>
                  </a:extLst>
                </a:gridCol>
                <a:gridCol w="621499">
                  <a:extLst>
                    <a:ext uri="{9D8B030D-6E8A-4147-A177-3AD203B41FA5}">
                      <a16:colId xmlns:a16="http://schemas.microsoft.com/office/drawing/2014/main" val="3252887559"/>
                    </a:ext>
                  </a:extLst>
                </a:gridCol>
                <a:gridCol w="621499">
                  <a:extLst>
                    <a:ext uri="{9D8B030D-6E8A-4147-A177-3AD203B41FA5}">
                      <a16:colId xmlns:a16="http://schemas.microsoft.com/office/drawing/2014/main" val="4196254278"/>
                    </a:ext>
                  </a:extLst>
                </a:gridCol>
                <a:gridCol w="571378">
                  <a:extLst>
                    <a:ext uri="{9D8B030D-6E8A-4147-A177-3AD203B41FA5}">
                      <a16:colId xmlns:a16="http://schemas.microsoft.com/office/drawing/2014/main" val="2928460814"/>
                    </a:ext>
                  </a:extLst>
                </a:gridCol>
                <a:gridCol w="691669">
                  <a:extLst>
                    <a:ext uri="{9D8B030D-6E8A-4147-A177-3AD203B41FA5}">
                      <a16:colId xmlns:a16="http://schemas.microsoft.com/office/drawing/2014/main" val="1626026983"/>
                    </a:ext>
                  </a:extLst>
                </a:gridCol>
              </a:tblGrid>
              <a:tr h="43516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The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sat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on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the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461540"/>
                  </a:ext>
                </a:extLst>
              </a:tr>
              <a:tr h="922915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34010"/>
                  </a:ext>
                </a:extLst>
              </a:tr>
              <a:tr h="441211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The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704833"/>
                  </a:ext>
                </a:extLst>
              </a:tr>
              <a:tr h="441211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379623"/>
                  </a:ext>
                </a:extLst>
              </a:tr>
              <a:tr h="441211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529229"/>
                  </a:ext>
                </a:extLst>
              </a:tr>
              <a:tr h="441211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499108"/>
                  </a:ext>
                </a:extLst>
              </a:tr>
              <a:tr h="441211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the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565887"/>
                  </a:ext>
                </a:extLst>
              </a:tr>
              <a:tr h="441211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703911"/>
                  </a:ext>
                </a:extLst>
              </a:tr>
            </a:tbl>
          </a:graphicData>
        </a:graphic>
      </p:graphicFrame>
      <p:pic>
        <p:nvPicPr>
          <p:cNvPr id="18" name="Grafik 17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1\stackrel{W_K}{\longrightarrow}K_1$&#10;&#10;\end{document}" title="IguanaTex Bitmap Display">
            <a:extLst>
              <a:ext uri="{FF2B5EF4-FFF2-40B4-BE49-F238E27FC236}">
                <a16:creationId xmlns:a16="http://schemas.microsoft.com/office/drawing/2014/main" id="{2237E848-AE1E-8E40-8C87-0B4AF61FCF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837" y="3120919"/>
            <a:ext cx="1077506" cy="281797"/>
          </a:xfrm>
          <a:prstGeom prst="rect">
            <a:avLst/>
          </a:prstGeom>
        </p:spPr>
      </p:pic>
      <p:pic>
        <p:nvPicPr>
          <p:cNvPr id="26" name="Grafik 25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6\stackrel{W_K}{\longrightarrow}K_6$&#10;&#10;\end{document}" title="IguanaTex Bitmap Display">
            <a:extLst>
              <a:ext uri="{FF2B5EF4-FFF2-40B4-BE49-F238E27FC236}">
                <a16:creationId xmlns:a16="http://schemas.microsoft.com/office/drawing/2014/main" id="{67F0ABCF-DA50-3D0F-C75D-85794F2CB9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01" y="5331620"/>
            <a:ext cx="1085067" cy="286489"/>
          </a:xfrm>
          <a:prstGeom prst="rect">
            <a:avLst/>
          </a:prstGeom>
        </p:spPr>
      </p:pic>
      <p:pic>
        <p:nvPicPr>
          <p:cNvPr id="29" name="Grafik 28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1$&#10;&#10;\end{document}" title="IguanaTex Bitmap Display">
            <a:extLst>
              <a:ext uri="{FF2B5EF4-FFF2-40B4-BE49-F238E27FC236}">
                <a16:creationId xmlns:a16="http://schemas.microsoft.com/office/drawing/2014/main" id="{2965AFCF-5E82-26F6-22C2-5C5CF350D5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26" y="2099026"/>
            <a:ext cx="248180" cy="195720"/>
          </a:xfrm>
          <a:prstGeom prst="rect">
            <a:avLst/>
          </a:prstGeom>
        </p:spPr>
      </p:pic>
      <p:pic>
        <p:nvPicPr>
          <p:cNvPr id="32" name="Grafik 31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Q_1$&#10;&#10;\end{document}" title="IguanaTex Bitmap Display">
            <a:extLst>
              <a:ext uri="{FF2B5EF4-FFF2-40B4-BE49-F238E27FC236}">
                <a16:creationId xmlns:a16="http://schemas.microsoft.com/office/drawing/2014/main" id="{A7BE7B66-53D1-D085-80C7-2D1F784939D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707" y="2738525"/>
            <a:ext cx="258812" cy="212320"/>
          </a:xfrm>
          <a:prstGeom prst="rect">
            <a:avLst/>
          </a:prstGeom>
        </p:spPr>
      </p:pic>
      <p:pic>
        <p:nvPicPr>
          <p:cNvPr id="35" name="Grafik 3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longrightarrow$&#10;&#10;\end{document}" title="IguanaTex Bitmap Display">
            <a:extLst>
              <a:ext uri="{FF2B5EF4-FFF2-40B4-BE49-F238E27FC236}">
                <a16:creationId xmlns:a16="http://schemas.microsoft.com/office/drawing/2014/main" id="{6C741FE8-3185-F892-B052-D5C3D9957A2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5849" y="2459598"/>
            <a:ext cx="357683" cy="123972"/>
          </a:xfrm>
          <a:prstGeom prst="rect">
            <a:avLst/>
          </a:prstGeom>
        </p:spPr>
      </p:pic>
      <p:pic>
        <p:nvPicPr>
          <p:cNvPr id="41" name="Grafik 40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W_Q$&#10;&#10;\end{document}" title="IguanaTex Bitmap Display">
            <a:extLst>
              <a:ext uri="{FF2B5EF4-FFF2-40B4-BE49-F238E27FC236}">
                <a16:creationId xmlns:a16="http://schemas.microsoft.com/office/drawing/2014/main" id="{E3379518-0E83-2575-44C9-4ADA644CF5C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33" y="2433124"/>
            <a:ext cx="253236" cy="163090"/>
          </a:xfrm>
          <a:prstGeom prst="rect">
            <a:avLst/>
          </a:prstGeom>
        </p:spPr>
      </p:pic>
      <p:pic>
        <p:nvPicPr>
          <p:cNvPr id="55" name="Grafik 5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6$&#10;&#10;\end{document}" title="IguanaTex Bitmap Display">
            <a:extLst>
              <a:ext uri="{FF2B5EF4-FFF2-40B4-BE49-F238E27FC236}">
                <a16:creationId xmlns:a16="http://schemas.microsoft.com/office/drawing/2014/main" id="{E574A89E-FE4A-5F87-BCAE-18A129CF77F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692" y="2099026"/>
            <a:ext cx="257358" cy="199495"/>
          </a:xfrm>
          <a:prstGeom prst="rect">
            <a:avLst/>
          </a:prstGeom>
        </p:spPr>
      </p:pic>
      <p:pic>
        <p:nvPicPr>
          <p:cNvPr id="51" name="Grafik 50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Q_6$&#10;&#10;\end{document}" title="IguanaTex Bitmap Display">
            <a:extLst>
              <a:ext uri="{FF2B5EF4-FFF2-40B4-BE49-F238E27FC236}">
                <a16:creationId xmlns:a16="http://schemas.microsoft.com/office/drawing/2014/main" id="{F659195D-3421-81BC-2DB3-77E94F8CF06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273" y="2738525"/>
            <a:ext cx="267049" cy="213728"/>
          </a:xfrm>
          <a:prstGeom prst="rect">
            <a:avLst/>
          </a:prstGeom>
        </p:spPr>
      </p:pic>
      <p:pic>
        <p:nvPicPr>
          <p:cNvPr id="46" name="Grafik 45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longrightarrow$&#10;&#10;\end{document}" title="IguanaTex Bitmap Display">
            <a:extLst>
              <a:ext uri="{FF2B5EF4-FFF2-40B4-BE49-F238E27FC236}">
                <a16:creationId xmlns:a16="http://schemas.microsoft.com/office/drawing/2014/main" id="{9F12BC08-27F5-EE5D-752B-552967290E0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73415" y="2459598"/>
            <a:ext cx="357683" cy="123972"/>
          </a:xfrm>
          <a:prstGeom prst="rect">
            <a:avLst/>
          </a:prstGeom>
        </p:spPr>
      </p:pic>
      <p:pic>
        <p:nvPicPr>
          <p:cNvPr id="47" name="Grafik 46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W_Q$&#10;&#10;\end{document}" title="IguanaTex Bitmap Display">
            <a:extLst>
              <a:ext uri="{FF2B5EF4-FFF2-40B4-BE49-F238E27FC236}">
                <a16:creationId xmlns:a16="http://schemas.microsoft.com/office/drawing/2014/main" id="{F2617853-2C69-AEF2-F984-6AF5E5DCFF3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99" y="2433124"/>
            <a:ext cx="253236" cy="163090"/>
          </a:xfrm>
          <a:prstGeom prst="rect">
            <a:avLst/>
          </a:prstGeom>
        </p:spPr>
      </p:pic>
      <p:pic>
        <p:nvPicPr>
          <p:cNvPr id="59" name="Grafik 58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dots$&#10;&#10;\end{document}" title="IguanaTex Bitmap Display">
            <a:extLst>
              <a:ext uri="{FF2B5EF4-FFF2-40B4-BE49-F238E27FC236}">
                <a16:creationId xmlns:a16="http://schemas.microsoft.com/office/drawing/2014/main" id="{C29FA405-93A7-F042-2F72-87A3B191E862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6593" y="4473156"/>
            <a:ext cx="239523" cy="25529"/>
          </a:xfrm>
          <a:prstGeom prst="rect">
            <a:avLst/>
          </a:prstGeom>
        </p:spPr>
      </p:pic>
      <p:pic>
        <p:nvPicPr>
          <p:cNvPr id="60" name="Grafik 59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dots$&#10;&#10;\end{document}" title="IguanaTex Bitmap Display">
            <a:extLst>
              <a:ext uri="{FF2B5EF4-FFF2-40B4-BE49-F238E27FC236}">
                <a16:creationId xmlns:a16="http://schemas.microsoft.com/office/drawing/2014/main" id="{F132C598-3AF0-D1E3-7369-8B3DEDD579DF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144" y="2514669"/>
            <a:ext cx="239523" cy="25529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524E74B4-F283-ECB6-B8B7-B889DD0E6CEB}"/>
              </a:ext>
            </a:extLst>
          </p:cNvPr>
          <p:cNvSpPr txBox="1"/>
          <p:nvPr/>
        </p:nvSpPr>
        <p:spPr>
          <a:xfrm>
            <a:off x="4034453" y="5835246"/>
            <a:ext cx="743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key</a:t>
            </a:r>
            <a:endParaRPr lang="en-US" dirty="0">
              <a:solidFill>
                <a:srgbClr val="CBAACE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8B964ECA-05A7-A231-5F4D-A7D681D96086}"/>
              </a:ext>
            </a:extLst>
          </p:cNvPr>
          <p:cNvSpPr txBox="1"/>
          <p:nvPr/>
        </p:nvSpPr>
        <p:spPr>
          <a:xfrm>
            <a:off x="9139665" y="2336918"/>
            <a:ext cx="1096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+mj-lt"/>
              </a:rPr>
              <a:t>queries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3" name="Grafik 12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3$&#10;&#10;\end{document}" title="IguanaTex Bitmap Display">
            <a:extLst>
              <a:ext uri="{FF2B5EF4-FFF2-40B4-BE49-F238E27FC236}">
                <a16:creationId xmlns:a16="http://schemas.microsoft.com/office/drawing/2014/main" id="{6510091B-2071-9EA8-7EE2-F1B532B0AA1D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44" y="2099026"/>
            <a:ext cx="257358" cy="199495"/>
          </a:xfrm>
          <a:prstGeom prst="rect">
            <a:avLst/>
          </a:prstGeom>
        </p:spPr>
      </p:pic>
      <p:pic>
        <p:nvPicPr>
          <p:cNvPr id="11" name="Grafik 10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Q_3$&#10;&#10;\end{document}" title="IguanaTex Bitmap Display">
            <a:extLst>
              <a:ext uri="{FF2B5EF4-FFF2-40B4-BE49-F238E27FC236}">
                <a16:creationId xmlns:a16="http://schemas.microsoft.com/office/drawing/2014/main" id="{177C9DBF-EA9F-F510-78D6-1E30B63179B8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25" y="2738525"/>
            <a:ext cx="267049" cy="213728"/>
          </a:xfrm>
          <a:prstGeom prst="rect">
            <a:avLst/>
          </a:prstGeom>
        </p:spPr>
      </p:pic>
      <p:pic>
        <p:nvPicPr>
          <p:cNvPr id="6" name="Grafik 5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longrightarrow$&#10;&#10;\end{document}" title="IguanaTex Bitmap Display">
            <a:extLst>
              <a:ext uri="{FF2B5EF4-FFF2-40B4-BE49-F238E27FC236}">
                <a16:creationId xmlns:a16="http://schemas.microsoft.com/office/drawing/2014/main" id="{72642517-87CD-05BA-587C-A77A7B1DACBF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44467" y="2459598"/>
            <a:ext cx="357683" cy="123972"/>
          </a:xfrm>
          <a:prstGeom prst="rect">
            <a:avLst/>
          </a:prstGeom>
        </p:spPr>
      </p:pic>
      <p:pic>
        <p:nvPicPr>
          <p:cNvPr id="7" name="Grafik 6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W_Q$&#10;&#10;\end{document}" title="IguanaTex Bitmap Display">
            <a:extLst>
              <a:ext uri="{FF2B5EF4-FFF2-40B4-BE49-F238E27FC236}">
                <a16:creationId xmlns:a16="http://schemas.microsoft.com/office/drawing/2014/main" id="{0BAA5668-92FB-B508-D9F1-463C173B296B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551" y="2433124"/>
            <a:ext cx="253236" cy="163090"/>
          </a:xfrm>
          <a:prstGeom prst="rect">
            <a:avLst/>
          </a:prstGeom>
        </p:spPr>
      </p:pic>
      <p:pic>
        <p:nvPicPr>
          <p:cNvPr id="14" name="Grafik 13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1\stackrel{W_K}{\longrightarrow}K_1$&#10;&#10;\end{document}" title="IguanaTex Bitmap Display">
            <a:extLst>
              <a:ext uri="{FF2B5EF4-FFF2-40B4-BE49-F238E27FC236}">
                <a16:creationId xmlns:a16="http://schemas.microsoft.com/office/drawing/2014/main" id="{74B448C8-5A65-1F83-2574-09DFC3A1646C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837" y="3624786"/>
            <a:ext cx="1077506" cy="281797"/>
          </a:xfrm>
          <a:prstGeom prst="rect">
            <a:avLst/>
          </a:prstGeom>
        </p:spPr>
      </p:pic>
      <p:pic>
        <p:nvPicPr>
          <p:cNvPr id="15" name="Grafik 1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dots$&#10;&#10;\end{document}" title="IguanaTex Bitmap Display">
            <a:extLst>
              <a:ext uri="{FF2B5EF4-FFF2-40B4-BE49-F238E27FC236}">
                <a16:creationId xmlns:a16="http://schemas.microsoft.com/office/drawing/2014/main" id="{FD7775A7-74D7-A11F-0B6C-881318372BD4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34" y="2508819"/>
            <a:ext cx="239523" cy="25529"/>
          </a:xfrm>
          <a:prstGeom prst="rect">
            <a:avLst/>
          </a:prstGeom>
        </p:spPr>
      </p:pic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DE0DDECF-1201-DB97-CCC2-BEC2DD6D4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66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Transformer-Based Approaches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 1">
            <a:extLst>
              <a:ext uri="{FF2B5EF4-FFF2-40B4-BE49-F238E27FC236}">
                <a16:creationId xmlns:a16="http://schemas.microsoft.com/office/drawing/2014/main" id="{E9C0CEE3-570D-FC86-D343-B6A18C8E6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98" y="1048225"/>
            <a:ext cx="10993067" cy="465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Transformer Block: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BA70DE-4349-5A6A-41FD-19D02A76D0A4}"/>
              </a:ext>
            </a:extLst>
          </p:cNvPr>
          <p:cNvSpPr txBox="1"/>
          <p:nvPr/>
        </p:nvSpPr>
        <p:spPr>
          <a:xfrm>
            <a:off x="8223797" y="393774"/>
            <a:ext cx="710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de-DE" sz="1200" dirty="0">
                <a:latin typeface="+mj-lt"/>
              </a:rPr>
              <a:t>[7]</a:t>
            </a:r>
            <a:endParaRPr lang="de-DE" sz="1200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8307D45D-9DAD-4A5B-9EFC-80ADCC47B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371256"/>
              </p:ext>
            </p:extLst>
          </p:nvPr>
        </p:nvGraphicFramePr>
        <p:xfrm>
          <a:off x="3086737" y="1717509"/>
          <a:ext cx="5847436" cy="4005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156">
                  <a:extLst>
                    <a:ext uri="{9D8B030D-6E8A-4147-A177-3AD203B41FA5}">
                      <a16:colId xmlns:a16="http://schemas.microsoft.com/office/drawing/2014/main" val="3796497741"/>
                    </a:ext>
                  </a:extLst>
                </a:gridCol>
                <a:gridCol w="1389984">
                  <a:extLst>
                    <a:ext uri="{9D8B030D-6E8A-4147-A177-3AD203B41FA5}">
                      <a16:colId xmlns:a16="http://schemas.microsoft.com/office/drawing/2014/main" val="786671639"/>
                    </a:ext>
                  </a:extLst>
                </a:gridCol>
                <a:gridCol w="645849">
                  <a:extLst>
                    <a:ext uri="{9D8B030D-6E8A-4147-A177-3AD203B41FA5}">
                      <a16:colId xmlns:a16="http://schemas.microsoft.com/office/drawing/2014/main" val="1000092740"/>
                    </a:ext>
                  </a:extLst>
                </a:gridCol>
                <a:gridCol w="581402">
                  <a:extLst>
                    <a:ext uri="{9D8B030D-6E8A-4147-A177-3AD203B41FA5}">
                      <a16:colId xmlns:a16="http://schemas.microsoft.com/office/drawing/2014/main" val="2414659832"/>
                    </a:ext>
                  </a:extLst>
                </a:gridCol>
                <a:gridCol w="621499">
                  <a:extLst>
                    <a:ext uri="{9D8B030D-6E8A-4147-A177-3AD203B41FA5}">
                      <a16:colId xmlns:a16="http://schemas.microsoft.com/office/drawing/2014/main" val="3252887559"/>
                    </a:ext>
                  </a:extLst>
                </a:gridCol>
                <a:gridCol w="621499">
                  <a:extLst>
                    <a:ext uri="{9D8B030D-6E8A-4147-A177-3AD203B41FA5}">
                      <a16:colId xmlns:a16="http://schemas.microsoft.com/office/drawing/2014/main" val="4196254278"/>
                    </a:ext>
                  </a:extLst>
                </a:gridCol>
                <a:gridCol w="571378">
                  <a:extLst>
                    <a:ext uri="{9D8B030D-6E8A-4147-A177-3AD203B41FA5}">
                      <a16:colId xmlns:a16="http://schemas.microsoft.com/office/drawing/2014/main" val="2928460814"/>
                    </a:ext>
                  </a:extLst>
                </a:gridCol>
                <a:gridCol w="691669">
                  <a:extLst>
                    <a:ext uri="{9D8B030D-6E8A-4147-A177-3AD203B41FA5}">
                      <a16:colId xmlns:a16="http://schemas.microsoft.com/office/drawing/2014/main" val="1626026983"/>
                    </a:ext>
                  </a:extLst>
                </a:gridCol>
              </a:tblGrid>
              <a:tr h="43516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The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sat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on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the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461540"/>
                  </a:ext>
                </a:extLst>
              </a:tr>
              <a:tr h="922915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34010"/>
                  </a:ext>
                </a:extLst>
              </a:tr>
              <a:tr h="441211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The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704833"/>
                  </a:ext>
                </a:extLst>
              </a:tr>
              <a:tr h="441211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379623"/>
                  </a:ext>
                </a:extLst>
              </a:tr>
              <a:tr h="441211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529229"/>
                  </a:ext>
                </a:extLst>
              </a:tr>
              <a:tr h="441211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499108"/>
                  </a:ext>
                </a:extLst>
              </a:tr>
              <a:tr h="441211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the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565887"/>
                  </a:ext>
                </a:extLst>
              </a:tr>
              <a:tr h="441211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703911"/>
                  </a:ext>
                </a:extLst>
              </a:tr>
            </a:tbl>
          </a:graphicData>
        </a:graphic>
      </p:graphicFrame>
      <p:pic>
        <p:nvPicPr>
          <p:cNvPr id="18" name="Grafik 17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1\stackrel{W_K}{\longrightarrow}K_1$&#10;&#10;\end{document}" title="IguanaTex Bitmap Display">
            <a:extLst>
              <a:ext uri="{FF2B5EF4-FFF2-40B4-BE49-F238E27FC236}">
                <a16:creationId xmlns:a16="http://schemas.microsoft.com/office/drawing/2014/main" id="{2237E848-AE1E-8E40-8C87-0B4AF61FCF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837" y="3120919"/>
            <a:ext cx="1077506" cy="281797"/>
          </a:xfrm>
          <a:prstGeom prst="rect">
            <a:avLst/>
          </a:prstGeom>
        </p:spPr>
      </p:pic>
      <p:pic>
        <p:nvPicPr>
          <p:cNvPr id="26" name="Grafik 25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6\stackrel{W_K}{\longrightarrow}K_6$&#10;&#10;\end{document}" title="IguanaTex Bitmap Display">
            <a:extLst>
              <a:ext uri="{FF2B5EF4-FFF2-40B4-BE49-F238E27FC236}">
                <a16:creationId xmlns:a16="http://schemas.microsoft.com/office/drawing/2014/main" id="{67F0ABCF-DA50-3D0F-C75D-85794F2CB9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01" y="5331620"/>
            <a:ext cx="1085067" cy="286489"/>
          </a:xfrm>
          <a:prstGeom prst="rect">
            <a:avLst/>
          </a:prstGeom>
        </p:spPr>
      </p:pic>
      <p:pic>
        <p:nvPicPr>
          <p:cNvPr id="29" name="Grafik 28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1$&#10;&#10;\end{document}" title="IguanaTex Bitmap Display">
            <a:extLst>
              <a:ext uri="{FF2B5EF4-FFF2-40B4-BE49-F238E27FC236}">
                <a16:creationId xmlns:a16="http://schemas.microsoft.com/office/drawing/2014/main" id="{2965AFCF-5E82-26F6-22C2-5C5CF350D5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26" y="2099026"/>
            <a:ext cx="248180" cy="195720"/>
          </a:xfrm>
          <a:prstGeom prst="rect">
            <a:avLst/>
          </a:prstGeom>
        </p:spPr>
      </p:pic>
      <p:pic>
        <p:nvPicPr>
          <p:cNvPr id="32" name="Grafik 31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Q_1$&#10;&#10;\end{document}" title="IguanaTex Bitmap Display">
            <a:extLst>
              <a:ext uri="{FF2B5EF4-FFF2-40B4-BE49-F238E27FC236}">
                <a16:creationId xmlns:a16="http://schemas.microsoft.com/office/drawing/2014/main" id="{A7BE7B66-53D1-D085-80C7-2D1F784939D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707" y="2738525"/>
            <a:ext cx="258812" cy="212320"/>
          </a:xfrm>
          <a:prstGeom prst="rect">
            <a:avLst/>
          </a:prstGeom>
        </p:spPr>
      </p:pic>
      <p:pic>
        <p:nvPicPr>
          <p:cNvPr id="35" name="Grafik 3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longrightarrow$&#10;&#10;\end{document}" title="IguanaTex Bitmap Display">
            <a:extLst>
              <a:ext uri="{FF2B5EF4-FFF2-40B4-BE49-F238E27FC236}">
                <a16:creationId xmlns:a16="http://schemas.microsoft.com/office/drawing/2014/main" id="{6C741FE8-3185-F892-B052-D5C3D9957A2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5849" y="2459598"/>
            <a:ext cx="357683" cy="123972"/>
          </a:xfrm>
          <a:prstGeom prst="rect">
            <a:avLst/>
          </a:prstGeom>
        </p:spPr>
      </p:pic>
      <p:pic>
        <p:nvPicPr>
          <p:cNvPr id="41" name="Grafik 40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W_Q$&#10;&#10;\end{document}" title="IguanaTex Bitmap Display">
            <a:extLst>
              <a:ext uri="{FF2B5EF4-FFF2-40B4-BE49-F238E27FC236}">
                <a16:creationId xmlns:a16="http://schemas.microsoft.com/office/drawing/2014/main" id="{E3379518-0E83-2575-44C9-4ADA644CF5C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33" y="2433124"/>
            <a:ext cx="253236" cy="163090"/>
          </a:xfrm>
          <a:prstGeom prst="rect">
            <a:avLst/>
          </a:prstGeom>
        </p:spPr>
      </p:pic>
      <p:pic>
        <p:nvPicPr>
          <p:cNvPr id="55" name="Grafik 5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6$&#10;&#10;\end{document}" title="IguanaTex Bitmap Display">
            <a:extLst>
              <a:ext uri="{FF2B5EF4-FFF2-40B4-BE49-F238E27FC236}">
                <a16:creationId xmlns:a16="http://schemas.microsoft.com/office/drawing/2014/main" id="{E574A89E-FE4A-5F87-BCAE-18A129CF77F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692" y="2099026"/>
            <a:ext cx="257358" cy="199495"/>
          </a:xfrm>
          <a:prstGeom prst="rect">
            <a:avLst/>
          </a:prstGeom>
        </p:spPr>
      </p:pic>
      <p:pic>
        <p:nvPicPr>
          <p:cNvPr id="51" name="Grafik 50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Q_6$&#10;&#10;\end{document}" title="IguanaTex Bitmap Display">
            <a:extLst>
              <a:ext uri="{FF2B5EF4-FFF2-40B4-BE49-F238E27FC236}">
                <a16:creationId xmlns:a16="http://schemas.microsoft.com/office/drawing/2014/main" id="{F659195D-3421-81BC-2DB3-77E94F8CF06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273" y="2738525"/>
            <a:ext cx="267049" cy="213728"/>
          </a:xfrm>
          <a:prstGeom prst="rect">
            <a:avLst/>
          </a:prstGeom>
        </p:spPr>
      </p:pic>
      <p:pic>
        <p:nvPicPr>
          <p:cNvPr id="46" name="Grafik 45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longrightarrow$&#10;&#10;\end{document}" title="IguanaTex Bitmap Display">
            <a:extLst>
              <a:ext uri="{FF2B5EF4-FFF2-40B4-BE49-F238E27FC236}">
                <a16:creationId xmlns:a16="http://schemas.microsoft.com/office/drawing/2014/main" id="{9F12BC08-27F5-EE5D-752B-552967290E0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73415" y="2459598"/>
            <a:ext cx="357683" cy="123972"/>
          </a:xfrm>
          <a:prstGeom prst="rect">
            <a:avLst/>
          </a:prstGeom>
        </p:spPr>
      </p:pic>
      <p:pic>
        <p:nvPicPr>
          <p:cNvPr id="47" name="Grafik 46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W_Q$&#10;&#10;\end{document}" title="IguanaTex Bitmap Display">
            <a:extLst>
              <a:ext uri="{FF2B5EF4-FFF2-40B4-BE49-F238E27FC236}">
                <a16:creationId xmlns:a16="http://schemas.microsoft.com/office/drawing/2014/main" id="{F2617853-2C69-AEF2-F984-6AF5E5DCFF3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99" y="2433124"/>
            <a:ext cx="253236" cy="163090"/>
          </a:xfrm>
          <a:prstGeom prst="rect">
            <a:avLst/>
          </a:prstGeom>
        </p:spPr>
      </p:pic>
      <p:pic>
        <p:nvPicPr>
          <p:cNvPr id="59" name="Grafik 58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dots$&#10;&#10;\end{document}" title="IguanaTex Bitmap Display">
            <a:extLst>
              <a:ext uri="{FF2B5EF4-FFF2-40B4-BE49-F238E27FC236}">
                <a16:creationId xmlns:a16="http://schemas.microsoft.com/office/drawing/2014/main" id="{C29FA405-93A7-F042-2F72-87A3B191E862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6593" y="4473156"/>
            <a:ext cx="239523" cy="25529"/>
          </a:xfrm>
          <a:prstGeom prst="rect">
            <a:avLst/>
          </a:prstGeom>
        </p:spPr>
      </p:pic>
      <p:pic>
        <p:nvPicPr>
          <p:cNvPr id="60" name="Grafik 59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dots$&#10;&#10;\end{document}" title="IguanaTex Bitmap Display">
            <a:extLst>
              <a:ext uri="{FF2B5EF4-FFF2-40B4-BE49-F238E27FC236}">
                <a16:creationId xmlns:a16="http://schemas.microsoft.com/office/drawing/2014/main" id="{F132C598-3AF0-D1E3-7369-8B3DEDD579DF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144" y="2514669"/>
            <a:ext cx="239523" cy="25529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524E74B4-F283-ECB6-B8B7-B889DD0E6CEB}"/>
              </a:ext>
            </a:extLst>
          </p:cNvPr>
          <p:cNvSpPr txBox="1"/>
          <p:nvPr/>
        </p:nvSpPr>
        <p:spPr>
          <a:xfrm>
            <a:off x="4034453" y="5835246"/>
            <a:ext cx="743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key</a:t>
            </a:r>
            <a:endParaRPr lang="en-US" dirty="0">
              <a:solidFill>
                <a:srgbClr val="CBAACE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8B964ECA-05A7-A231-5F4D-A7D681D96086}"/>
              </a:ext>
            </a:extLst>
          </p:cNvPr>
          <p:cNvSpPr txBox="1"/>
          <p:nvPr/>
        </p:nvSpPr>
        <p:spPr>
          <a:xfrm>
            <a:off x="9139665" y="2336918"/>
            <a:ext cx="1096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+mj-lt"/>
              </a:rPr>
              <a:t>queries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3" name="Grafik 12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3$&#10;&#10;\end{document}" title="IguanaTex Bitmap Display">
            <a:extLst>
              <a:ext uri="{FF2B5EF4-FFF2-40B4-BE49-F238E27FC236}">
                <a16:creationId xmlns:a16="http://schemas.microsoft.com/office/drawing/2014/main" id="{6510091B-2071-9EA8-7EE2-F1B532B0AA1D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44" y="2099026"/>
            <a:ext cx="257358" cy="199495"/>
          </a:xfrm>
          <a:prstGeom prst="rect">
            <a:avLst/>
          </a:prstGeom>
        </p:spPr>
      </p:pic>
      <p:pic>
        <p:nvPicPr>
          <p:cNvPr id="4" name="Grafik 3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color{red}Q_3$&#10;&#10;\end{document}" title="IguanaTex Bitmap Display">
            <a:extLst>
              <a:ext uri="{FF2B5EF4-FFF2-40B4-BE49-F238E27FC236}">
                <a16:creationId xmlns:a16="http://schemas.microsoft.com/office/drawing/2014/main" id="{A6BCEC4F-1AEB-B46C-C467-E2781A4352D8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25" y="2738526"/>
            <a:ext cx="267503" cy="215145"/>
          </a:xfrm>
          <a:prstGeom prst="rect">
            <a:avLst/>
          </a:prstGeom>
        </p:spPr>
      </p:pic>
      <p:pic>
        <p:nvPicPr>
          <p:cNvPr id="6" name="Grafik 5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longrightarrow$&#10;&#10;\end{document}" title="IguanaTex Bitmap Display">
            <a:extLst>
              <a:ext uri="{FF2B5EF4-FFF2-40B4-BE49-F238E27FC236}">
                <a16:creationId xmlns:a16="http://schemas.microsoft.com/office/drawing/2014/main" id="{72642517-87CD-05BA-587C-A77A7B1DACBF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44467" y="2459598"/>
            <a:ext cx="357683" cy="123972"/>
          </a:xfrm>
          <a:prstGeom prst="rect">
            <a:avLst/>
          </a:prstGeom>
        </p:spPr>
      </p:pic>
      <p:pic>
        <p:nvPicPr>
          <p:cNvPr id="7" name="Grafik 6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W_Q$&#10;&#10;\end{document}" title="IguanaTex Bitmap Display">
            <a:extLst>
              <a:ext uri="{FF2B5EF4-FFF2-40B4-BE49-F238E27FC236}">
                <a16:creationId xmlns:a16="http://schemas.microsoft.com/office/drawing/2014/main" id="{0BAA5668-92FB-B508-D9F1-463C173B296B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551" y="2433124"/>
            <a:ext cx="253236" cy="163090"/>
          </a:xfrm>
          <a:prstGeom prst="rect">
            <a:avLst/>
          </a:prstGeom>
        </p:spPr>
      </p:pic>
      <p:pic>
        <p:nvPicPr>
          <p:cNvPr id="14" name="Grafik 13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1\stackrel{W_K}{\longrightarrow}K_1$&#10;&#10;\end{document}" title="IguanaTex Bitmap Display">
            <a:extLst>
              <a:ext uri="{FF2B5EF4-FFF2-40B4-BE49-F238E27FC236}">
                <a16:creationId xmlns:a16="http://schemas.microsoft.com/office/drawing/2014/main" id="{74B448C8-5A65-1F83-2574-09DFC3A1646C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837" y="3624786"/>
            <a:ext cx="1077506" cy="281797"/>
          </a:xfrm>
          <a:prstGeom prst="rect">
            <a:avLst/>
          </a:prstGeom>
        </p:spPr>
      </p:pic>
      <p:pic>
        <p:nvPicPr>
          <p:cNvPr id="15" name="Grafik 1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dots$&#10;&#10;\end{document}" title="IguanaTex Bitmap Display">
            <a:extLst>
              <a:ext uri="{FF2B5EF4-FFF2-40B4-BE49-F238E27FC236}">
                <a16:creationId xmlns:a16="http://schemas.microsoft.com/office/drawing/2014/main" id="{FD7775A7-74D7-A11F-0B6C-881318372BD4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34" y="2508819"/>
            <a:ext cx="239523" cy="25529"/>
          </a:xfrm>
          <a:prstGeom prst="rect">
            <a:avLst/>
          </a:prstGeom>
        </p:spPr>
      </p:pic>
      <p:sp>
        <p:nvSpPr>
          <p:cNvPr id="9" name="Sprechblase: rechteckig mit abgerundeten Ecken 8">
            <a:extLst>
              <a:ext uri="{FF2B5EF4-FFF2-40B4-BE49-F238E27FC236}">
                <a16:creationId xmlns:a16="http://schemas.microsoft.com/office/drawing/2014/main" id="{7C50CED4-5C44-63B3-1F52-A19CB2182850}"/>
              </a:ext>
            </a:extLst>
          </p:cNvPr>
          <p:cNvSpPr/>
          <p:nvPr/>
        </p:nvSpPr>
        <p:spPr>
          <a:xfrm>
            <a:off x="7416377" y="3460696"/>
            <a:ext cx="1517795" cy="784001"/>
          </a:xfrm>
          <a:prstGeom prst="wedgeRoundRectCallout">
            <a:avLst>
              <a:gd name="adj1" fmla="val -80909"/>
              <a:gd name="adj2" fmla="val -1192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nouns close by?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DC5F6EC4-59B9-360D-17D6-58DE0458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45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Transformer-Based Approaches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 1">
            <a:extLst>
              <a:ext uri="{FF2B5EF4-FFF2-40B4-BE49-F238E27FC236}">
                <a16:creationId xmlns:a16="http://schemas.microsoft.com/office/drawing/2014/main" id="{E9C0CEE3-570D-FC86-D343-B6A18C8E6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98" y="1048225"/>
            <a:ext cx="10993067" cy="465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Transformer Block: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BA70DE-4349-5A6A-41FD-19D02A76D0A4}"/>
              </a:ext>
            </a:extLst>
          </p:cNvPr>
          <p:cNvSpPr txBox="1"/>
          <p:nvPr/>
        </p:nvSpPr>
        <p:spPr>
          <a:xfrm>
            <a:off x="8223797" y="393774"/>
            <a:ext cx="710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de-DE" sz="1200" dirty="0">
                <a:latin typeface="+mj-lt"/>
              </a:rPr>
              <a:t>[7]</a:t>
            </a:r>
            <a:endParaRPr lang="de-DE" sz="1200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8307D45D-9DAD-4A5B-9EFC-80ADCC47B99E}"/>
              </a:ext>
            </a:extLst>
          </p:cNvPr>
          <p:cNvGraphicFramePr>
            <a:graphicFrameLocks noGrp="1"/>
          </p:cNvGraphicFramePr>
          <p:nvPr/>
        </p:nvGraphicFramePr>
        <p:xfrm>
          <a:off x="3086737" y="1717509"/>
          <a:ext cx="5847436" cy="4005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156">
                  <a:extLst>
                    <a:ext uri="{9D8B030D-6E8A-4147-A177-3AD203B41FA5}">
                      <a16:colId xmlns:a16="http://schemas.microsoft.com/office/drawing/2014/main" val="3796497741"/>
                    </a:ext>
                  </a:extLst>
                </a:gridCol>
                <a:gridCol w="1389984">
                  <a:extLst>
                    <a:ext uri="{9D8B030D-6E8A-4147-A177-3AD203B41FA5}">
                      <a16:colId xmlns:a16="http://schemas.microsoft.com/office/drawing/2014/main" val="786671639"/>
                    </a:ext>
                  </a:extLst>
                </a:gridCol>
                <a:gridCol w="645849">
                  <a:extLst>
                    <a:ext uri="{9D8B030D-6E8A-4147-A177-3AD203B41FA5}">
                      <a16:colId xmlns:a16="http://schemas.microsoft.com/office/drawing/2014/main" val="1000092740"/>
                    </a:ext>
                  </a:extLst>
                </a:gridCol>
                <a:gridCol w="581402">
                  <a:extLst>
                    <a:ext uri="{9D8B030D-6E8A-4147-A177-3AD203B41FA5}">
                      <a16:colId xmlns:a16="http://schemas.microsoft.com/office/drawing/2014/main" val="2414659832"/>
                    </a:ext>
                  </a:extLst>
                </a:gridCol>
                <a:gridCol w="621499">
                  <a:extLst>
                    <a:ext uri="{9D8B030D-6E8A-4147-A177-3AD203B41FA5}">
                      <a16:colId xmlns:a16="http://schemas.microsoft.com/office/drawing/2014/main" val="3252887559"/>
                    </a:ext>
                  </a:extLst>
                </a:gridCol>
                <a:gridCol w="621499">
                  <a:extLst>
                    <a:ext uri="{9D8B030D-6E8A-4147-A177-3AD203B41FA5}">
                      <a16:colId xmlns:a16="http://schemas.microsoft.com/office/drawing/2014/main" val="4196254278"/>
                    </a:ext>
                  </a:extLst>
                </a:gridCol>
                <a:gridCol w="571378">
                  <a:extLst>
                    <a:ext uri="{9D8B030D-6E8A-4147-A177-3AD203B41FA5}">
                      <a16:colId xmlns:a16="http://schemas.microsoft.com/office/drawing/2014/main" val="2928460814"/>
                    </a:ext>
                  </a:extLst>
                </a:gridCol>
                <a:gridCol w="691669">
                  <a:extLst>
                    <a:ext uri="{9D8B030D-6E8A-4147-A177-3AD203B41FA5}">
                      <a16:colId xmlns:a16="http://schemas.microsoft.com/office/drawing/2014/main" val="1626026983"/>
                    </a:ext>
                  </a:extLst>
                </a:gridCol>
              </a:tblGrid>
              <a:tr h="43516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The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sat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on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the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461540"/>
                  </a:ext>
                </a:extLst>
              </a:tr>
              <a:tr h="922915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34010"/>
                  </a:ext>
                </a:extLst>
              </a:tr>
              <a:tr h="441211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The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704833"/>
                  </a:ext>
                </a:extLst>
              </a:tr>
              <a:tr h="441211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379623"/>
                  </a:ext>
                </a:extLst>
              </a:tr>
              <a:tr h="441211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529229"/>
                  </a:ext>
                </a:extLst>
              </a:tr>
              <a:tr h="441211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499108"/>
                  </a:ext>
                </a:extLst>
              </a:tr>
              <a:tr h="441211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the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565887"/>
                  </a:ext>
                </a:extLst>
              </a:tr>
              <a:tr h="441211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D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703911"/>
                  </a:ext>
                </a:extLst>
              </a:tr>
            </a:tbl>
          </a:graphicData>
        </a:graphic>
      </p:graphicFrame>
      <p:pic>
        <p:nvPicPr>
          <p:cNvPr id="18" name="Grafik 17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1\stackrel{W_K}{\longrightarrow}K_1$&#10;&#10;\end{document}" title="IguanaTex Bitmap Display">
            <a:extLst>
              <a:ext uri="{FF2B5EF4-FFF2-40B4-BE49-F238E27FC236}">
                <a16:creationId xmlns:a16="http://schemas.microsoft.com/office/drawing/2014/main" id="{2237E848-AE1E-8E40-8C87-0B4AF61FCF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837" y="3120919"/>
            <a:ext cx="1077506" cy="281797"/>
          </a:xfrm>
          <a:prstGeom prst="rect">
            <a:avLst/>
          </a:prstGeom>
        </p:spPr>
      </p:pic>
      <p:pic>
        <p:nvPicPr>
          <p:cNvPr id="16" name="Grafik 15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6\stackrel{W_K}{\longrightarrow}\color{orange}K_6$&#10;&#10;\end{document}" title="IguanaTex Bitmap Display">
            <a:extLst>
              <a:ext uri="{FF2B5EF4-FFF2-40B4-BE49-F238E27FC236}">
                <a16:creationId xmlns:a16="http://schemas.microsoft.com/office/drawing/2014/main" id="{6BF2D6E2-7D80-74A7-B3ED-D36AD21536D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01" y="5331620"/>
            <a:ext cx="1086858" cy="287402"/>
          </a:xfrm>
          <a:prstGeom prst="rect">
            <a:avLst/>
          </a:prstGeom>
        </p:spPr>
      </p:pic>
      <p:pic>
        <p:nvPicPr>
          <p:cNvPr id="29" name="Grafik 28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1$&#10;&#10;\end{document}" title="IguanaTex Bitmap Display">
            <a:extLst>
              <a:ext uri="{FF2B5EF4-FFF2-40B4-BE49-F238E27FC236}">
                <a16:creationId xmlns:a16="http://schemas.microsoft.com/office/drawing/2014/main" id="{2965AFCF-5E82-26F6-22C2-5C5CF350D5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26" y="2099026"/>
            <a:ext cx="248180" cy="195720"/>
          </a:xfrm>
          <a:prstGeom prst="rect">
            <a:avLst/>
          </a:prstGeom>
        </p:spPr>
      </p:pic>
      <p:pic>
        <p:nvPicPr>
          <p:cNvPr id="32" name="Grafik 31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Q_1$&#10;&#10;\end{document}" title="IguanaTex Bitmap Display">
            <a:extLst>
              <a:ext uri="{FF2B5EF4-FFF2-40B4-BE49-F238E27FC236}">
                <a16:creationId xmlns:a16="http://schemas.microsoft.com/office/drawing/2014/main" id="{A7BE7B66-53D1-D085-80C7-2D1F784939D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707" y="2738525"/>
            <a:ext cx="258812" cy="212320"/>
          </a:xfrm>
          <a:prstGeom prst="rect">
            <a:avLst/>
          </a:prstGeom>
        </p:spPr>
      </p:pic>
      <p:pic>
        <p:nvPicPr>
          <p:cNvPr id="35" name="Grafik 3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longrightarrow$&#10;&#10;\end{document}" title="IguanaTex Bitmap Display">
            <a:extLst>
              <a:ext uri="{FF2B5EF4-FFF2-40B4-BE49-F238E27FC236}">
                <a16:creationId xmlns:a16="http://schemas.microsoft.com/office/drawing/2014/main" id="{6C741FE8-3185-F892-B052-D5C3D9957A2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5849" y="2459598"/>
            <a:ext cx="357683" cy="123972"/>
          </a:xfrm>
          <a:prstGeom prst="rect">
            <a:avLst/>
          </a:prstGeom>
        </p:spPr>
      </p:pic>
      <p:pic>
        <p:nvPicPr>
          <p:cNvPr id="41" name="Grafik 40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W_Q$&#10;&#10;\end{document}" title="IguanaTex Bitmap Display">
            <a:extLst>
              <a:ext uri="{FF2B5EF4-FFF2-40B4-BE49-F238E27FC236}">
                <a16:creationId xmlns:a16="http://schemas.microsoft.com/office/drawing/2014/main" id="{E3379518-0E83-2575-44C9-4ADA644CF5C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33" y="2433124"/>
            <a:ext cx="253236" cy="163090"/>
          </a:xfrm>
          <a:prstGeom prst="rect">
            <a:avLst/>
          </a:prstGeom>
        </p:spPr>
      </p:pic>
      <p:pic>
        <p:nvPicPr>
          <p:cNvPr id="55" name="Grafik 5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6$&#10;&#10;\end{document}" title="IguanaTex Bitmap Display">
            <a:extLst>
              <a:ext uri="{FF2B5EF4-FFF2-40B4-BE49-F238E27FC236}">
                <a16:creationId xmlns:a16="http://schemas.microsoft.com/office/drawing/2014/main" id="{E574A89E-FE4A-5F87-BCAE-18A129CF77F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692" y="2099026"/>
            <a:ext cx="257358" cy="199495"/>
          </a:xfrm>
          <a:prstGeom prst="rect">
            <a:avLst/>
          </a:prstGeom>
        </p:spPr>
      </p:pic>
      <p:pic>
        <p:nvPicPr>
          <p:cNvPr id="51" name="Grafik 50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Q_6$&#10;&#10;\end{document}" title="IguanaTex Bitmap Display">
            <a:extLst>
              <a:ext uri="{FF2B5EF4-FFF2-40B4-BE49-F238E27FC236}">
                <a16:creationId xmlns:a16="http://schemas.microsoft.com/office/drawing/2014/main" id="{F659195D-3421-81BC-2DB3-77E94F8CF06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273" y="2738525"/>
            <a:ext cx="267049" cy="213728"/>
          </a:xfrm>
          <a:prstGeom prst="rect">
            <a:avLst/>
          </a:prstGeom>
        </p:spPr>
      </p:pic>
      <p:pic>
        <p:nvPicPr>
          <p:cNvPr id="46" name="Grafik 45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longrightarrow$&#10;&#10;\end{document}" title="IguanaTex Bitmap Display">
            <a:extLst>
              <a:ext uri="{FF2B5EF4-FFF2-40B4-BE49-F238E27FC236}">
                <a16:creationId xmlns:a16="http://schemas.microsoft.com/office/drawing/2014/main" id="{9F12BC08-27F5-EE5D-752B-552967290E0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73415" y="2459598"/>
            <a:ext cx="357683" cy="123972"/>
          </a:xfrm>
          <a:prstGeom prst="rect">
            <a:avLst/>
          </a:prstGeom>
        </p:spPr>
      </p:pic>
      <p:pic>
        <p:nvPicPr>
          <p:cNvPr id="47" name="Grafik 46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W_Q$&#10;&#10;\end{document}" title="IguanaTex Bitmap Display">
            <a:extLst>
              <a:ext uri="{FF2B5EF4-FFF2-40B4-BE49-F238E27FC236}">
                <a16:creationId xmlns:a16="http://schemas.microsoft.com/office/drawing/2014/main" id="{F2617853-2C69-AEF2-F984-6AF5E5DCFF3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99" y="2433124"/>
            <a:ext cx="253236" cy="163090"/>
          </a:xfrm>
          <a:prstGeom prst="rect">
            <a:avLst/>
          </a:prstGeom>
        </p:spPr>
      </p:pic>
      <p:pic>
        <p:nvPicPr>
          <p:cNvPr id="59" name="Grafik 58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dots$&#10;&#10;\end{document}" title="IguanaTex Bitmap Display">
            <a:extLst>
              <a:ext uri="{FF2B5EF4-FFF2-40B4-BE49-F238E27FC236}">
                <a16:creationId xmlns:a16="http://schemas.microsoft.com/office/drawing/2014/main" id="{C29FA405-93A7-F042-2F72-87A3B191E862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6593" y="4473156"/>
            <a:ext cx="239523" cy="25529"/>
          </a:xfrm>
          <a:prstGeom prst="rect">
            <a:avLst/>
          </a:prstGeom>
        </p:spPr>
      </p:pic>
      <p:pic>
        <p:nvPicPr>
          <p:cNvPr id="60" name="Grafik 59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dots$&#10;&#10;\end{document}" title="IguanaTex Bitmap Display">
            <a:extLst>
              <a:ext uri="{FF2B5EF4-FFF2-40B4-BE49-F238E27FC236}">
                <a16:creationId xmlns:a16="http://schemas.microsoft.com/office/drawing/2014/main" id="{F132C598-3AF0-D1E3-7369-8B3DEDD579DF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144" y="2514669"/>
            <a:ext cx="239523" cy="25529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524E74B4-F283-ECB6-B8B7-B889DD0E6CEB}"/>
              </a:ext>
            </a:extLst>
          </p:cNvPr>
          <p:cNvSpPr txBox="1"/>
          <p:nvPr/>
        </p:nvSpPr>
        <p:spPr>
          <a:xfrm>
            <a:off x="4034453" y="5835246"/>
            <a:ext cx="743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rgbClr val="CBAACE"/>
                </a:solidFill>
                <a:effectLst/>
                <a:latin typeface="+mj-lt"/>
              </a:rPr>
              <a:t>key</a:t>
            </a:r>
            <a:endParaRPr lang="en-US" dirty="0">
              <a:solidFill>
                <a:srgbClr val="CBAACE"/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8B964ECA-05A7-A231-5F4D-A7D681D96086}"/>
              </a:ext>
            </a:extLst>
          </p:cNvPr>
          <p:cNvSpPr txBox="1"/>
          <p:nvPr/>
        </p:nvSpPr>
        <p:spPr>
          <a:xfrm>
            <a:off x="9139665" y="2336918"/>
            <a:ext cx="1096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+mj-lt"/>
              </a:rPr>
              <a:t>queries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3" name="Grafik 12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3$&#10;&#10;\end{document}" title="IguanaTex Bitmap Display">
            <a:extLst>
              <a:ext uri="{FF2B5EF4-FFF2-40B4-BE49-F238E27FC236}">
                <a16:creationId xmlns:a16="http://schemas.microsoft.com/office/drawing/2014/main" id="{6510091B-2071-9EA8-7EE2-F1B532B0AA1D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44" y="2099026"/>
            <a:ext cx="257358" cy="199495"/>
          </a:xfrm>
          <a:prstGeom prst="rect">
            <a:avLst/>
          </a:prstGeom>
        </p:spPr>
      </p:pic>
      <p:pic>
        <p:nvPicPr>
          <p:cNvPr id="4" name="Grafik 3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color{red}Q_3$&#10;&#10;\end{document}" title="IguanaTex Bitmap Display">
            <a:extLst>
              <a:ext uri="{FF2B5EF4-FFF2-40B4-BE49-F238E27FC236}">
                <a16:creationId xmlns:a16="http://schemas.microsoft.com/office/drawing/2014/main" id="{A6BCEC4F-1AEB-B46C-C467-E2781A4352D8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25" y="2738526"/>
            <a:ext cx="267503" cy="215145"/>
          </a:xfrm>
          <a:prstGeom prst="rect">
            <a:avLst/>
          </a:prstGeom>
        </p:spPr>
      </p:pic>
      <p:pic>
        <p:nvPicPr>
          <p:cNvPr id="6" name="Grafik 5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longrightarrow$&#10;&#10;\end{document}" title="IguanaTex Bitmap Display">
            <a:extLst>
              <a:ext uri="{FF2B5EF4-FFF2-40B4-BE49-F238E27FC236}">
                <a16:creationId xmlns:a16="http://schemas.microsoft.com/office/drawing/2014/main" id="{72642517-87CD-05BA-587C-A77A7B1DACBF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44467" y="2459598"/>
            <a:ext cx="357683" cy="123972"/>
          </a:xfrm>
          <a:prstGeom prst="rect">
            <a:avLst/>
          </a:prstGeom>
        </p:spPr>
      </p:pic>
      <p:pic>
        <p:nvPicPr>
          <p:cNvPr id="7" name="Grafik 6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W_Q$&#10;&#10;\end{document}" title="IguanaTex Bitmap Display">
            <a:extLst>
              <a:ext uri="{FF2B5EF4-FFF2-40B4-BE49-F238E27FC236}">
                <a16:creationId xmlns:a16="http://schemas.microsoft.com/office/drawing/2014/main" id="{0BAA5668-92FB-B508-D9F1-463C173B296B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551" y="2433124"/>
            <a:ext cx="253236" cy="163090"/>
          </a:xfrm>
          <a:prstGeom prst="rect">
            <a:avLst/>
          </a:prstGeom>
        </p:spPr>
      </p:pic>
      <p:pic>
        <p:nvPicPr>
          <p:cNvPr id="11" name="Grafik 10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1\stackrel{W_K}{\longrightarrow}\color{orange}K_1$&#10;&#10;\end{document}" title="IguanaTex Bitmap Display">
            <a:extLst>
              <a:ext uri="{FF2B5EF4-FFF2-40B4-BE49-F238E27FC236}">
                <a16:creationId xmlns:a16="http://schemas.microsoft.com/office/drawing/2014/main" id="{EBE0F683-CD6C-1145-ACAB-A2C5C6D9B00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837" y="3624787"/>
            <a:ext cx="1077852" cy="283653"/>
          </a:xfrm>
          <a:prstGeom prst="rect">
            <a:avLst/>
          </a:prstGeom>
        </p:spPr>
      </p:pic>
      <p:pic>
        <p:nvPicPr>
          <p:cNvPr id="15" name="Grafik 1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dots$&#10;&#10;\end{document}" title="IguanaTex Bitmap Display">
            <a:extLst>
              <a:ext uri="{FF2B5EF4-FFF2-40B4-BE49-F238E27FC236}">
                <a16:creationId xmlns:a16="http://schemas.microsoft.com/office/drawing/2014/main" id="{FD7775A7-74D7-A11F-0B6C-881318372BD4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34" y="2508819"/>
            <a:ext cx="239523" cy="25529"/>
          </a:xfrm>
          <a:prstGeom prst="rect">
            <a:avLst/>
          </a:prstGeom>
        </p:spPr>
      </p:pic>
      <p:sp>
        <p:nvSpPr>
          <p:cNvPr id="9" name="Sprechblase: rechteckig mit abgerundeten Ecken 8">
            <a:extLst>
              <a:ext uri="{FF2B5EF4-FFF2-40B4-BE49-F238E27FC236}">
                <a16:creationId xmlns:a16="http://schemas.microsoft.com/office/drawing/2014/main" id="{7C50CED4-5C44-63B3-1F52-A19CB2182850}"/>
              </a:ext>
            </a:extLst>
          </p:cNvPr>
          <p:cNvSpPr/>
          <p:nvPr/>
        </p:nvSpPr>
        <p:spPr>
          <a:xfrm>
            <a:off x="7416377" y="3460696"/>
            <a:ext cx="1517795" cy="784001"/>
          </a:xfrm>
          <a:prstGeom prst="wedgeRoundRectCallout">
            <a:avLst>
              <a:gd name="adj1" fmla="val -80909"/>
              <a:gd name="adj2" fmla="val -1192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nouns close by?</a:t>
            </a:r>
          </a:p>
        </p:txBody>
      </p:sp>
      <p:sp>
        <p:nvSpPr>
          <p:cNvPr id="17" name="Sprechblase: rechteckig mit abgerundeten Ecken 16">
            <a:extLst>
              <a:ext uri="{FF2B5EF4-FFF2-40B4-BE49-F238E27FC236}">
                <a16:creationId xmlns:a16="http://schemas.microsoft.com/office/drawing/2014/main" id="{F9A9714B-BD29-C256-4B21-B0747CA8EB6E}"/>
              </a:ext>
            </a:extLst>
          </p:cNvPr>
          <p:cNvSpPr/>
          <p:nvPr/>
        </p:nvSpPr>
        <p:spPr>
          <a:xfrm>
            <a:off x="6324257" y="5595883"/>
            <a:ext cx="1223887" cy="784001"/>
          </a:xfrm>
          <a:prstGeom prst="wedgeRoundRectCallout">
            <a:avLst>
              <a:gd name="adj1" fmla="val -142763"/>
              <a:gd name="adj2" fmla="val -55105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am a noun!</a:t>
            </a:r>
          </a:p>
        </p:txBody>
      </p:sp>
      <p:sp>
        <p:nvSpPr>
          <p:cNvPr id="21" name="Sprechblase: rechteckig mit abgerundeten Ecken 20">
            <a:extLst>
              <a:ext uri="{FF2B5EF4-FFF2-40B4-BE49-F238E27FC236}">
                <a16:creationId xmlns:a16="http://schemas.microsoft.com/office/drawing/2014/main" id="{B1E36F0D-5BD1-9DD7-1B15-822108D4BA34}"/>
              </a:ext>
            </a:extLst>
          </p:cNvPr>
          <p:cNvSpPr/>
          <p:nvPr/>
        </p:nvSpPr>
        <p:spPr>
          <a:xfrm>
            <a:off x="5925972" y="4285199"/>
            <a:ext cx="1223887" cy="784001"/>
          </a:xfrm>
          <a:prstGeom prst="wedgeRoundRectCallout">
            <a:avLst>
              <a:gd name="adj1" fmla="val -119104"/>
              <a:gd name="adj2" fmla="val -107590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am a noun!</a:t>
            </a:r>
          </a:p>
        </p:txBody>
      </p:sp>
      <p:sp>
        <p:nvSpPr>
          <p:cNvPr id="22" name="Rectangle 2 1">
            <a:extLst>
              <a:ext uri="{FF2B5EF4-FFF2-40B4-BE49-F238E27FC236}">
                <a16:creationId xmlns:a16="http://schemas.microsoft.com/office/drawing/2014/main" id="{3CAAA23E-6629-9CD6-3BF7-2A5A62332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98" y="5987883"/>
            <a:ext cx="2293948" cy="617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2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Credit</a:t>
            </a:r>
            <a:r>
              <a:rPr kumimoji="0" lang="de-DE" altLang="de-DE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2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</a:t>
            </a:r>
            <a:r>
              <a:rPr kumimoji="0" lang="de-DE" altLang="de-DE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3Blue1Brown </a:t>
            </a:r>
            <a:r>
              <a:rPr kumimoji="0" lang="de-DE" altLang="de-DE" sz="12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for</a:t>
            </a:r>
            <a:r>
              <a:rPr kumimoji="0" lang="de-DE" altLang="de-DE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2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</a:t>
            </a:r>
            <a:r>
              <a:rPr kumimoji="0" lang="de-DE" altLang="de-DE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2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idea</a:t>
            </a:r>
            <a:r>
              <a:rPr kumimoji="0" lang="de-DE" altLang="de-DE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2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of</a:t>
            </a:r>
            <a:r>
              <a:rPr kumimoji="0" lang="de-DE" altLang="de-DE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2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</a:t>
            </a:r>
            <a:r>
              <a:rPr kumimoji="0" lang="de-DE" altLang="de-DE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2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visualization</a:t>
            </a:r>
            <a:r>
              <a:rPr kumimoji="0" lang="de-DE" altLang="de-DE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23" name="Foliennummernplatzhalter 5">
            <a:extLst>
              <a:ext uri="{FF2B5EF4-FFF2-40B4-BE49-F238E27FC236}">
                <a16:creationId xmlns:a16="http://schemas.microsoft.com/office/drawing/2014/main" id="{3827AF82-668B-48CD-ABA5-88B0F540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46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Transformer-Based Approaches</a:t>
            </a:r>
            <a:endParaRPr lang="en-US" dirty="0"/>
          </a:p>
        </p:txBody>
      </p:sp>
      <p:sp>
        <p:nvSpPr>
          <p:cNvPr id="19" name="Rectangle 2 1">
            <a:extLst>
              <a:ext uri="{FF2B5EF4-FFF2-40B4-BE49-F238E27FC236}">
                <a16:creationId xmlns:a16="http://schemas.microsoft.com/office/drawing/2014/main" id="{E9C0CEE3-570D-FC86-D343-B6A18C8E6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98" y="1049018"/>
            <a:ext cx="10993067" cy="465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Bidirectional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Encoder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Representations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from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Transformers (BERT):</a:t>
            </a:r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7732EB4D-E00E-B605-DE61-ED9BE7ED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36</a:t>
            </a:fld>
            <a:endParaRPr lang="en-US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73507684-C864-9A36-0205-3C1460666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" y="2061385"/>
            <a:ext cx="6152515" cy="2295328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618603B5-BB6F-8C8D-4E90-D2F01948FBDB}"/>
              </a:ext>
            </a:extLst>
          </p:cNvPr>
          <p:cNvSpPr/>
          <p:nvPr/>
        </p:nvSpPr>
        <p:spPr>
          <a:xfrm>
            <a:off x="7017542" y="2505074"/>
            <a:ext cx="159544" cy="11906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5407597-C899-1D81-9740-F0EAEBC466CB}"/>
              </a:ext>
            </a:extLst>
          </p:cNvPr>
          <p:cNvSpPr txBox="1"/>
          <p:nvPr/>
        </p:nvSpPr>
        <p:spPr>
          <a:xfrm>
            <a:off x="1679575" y="4584958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Daniel Voigt Godoy, BERT: Pre-training of Deep Bidirectional Transformers for Language Understanding, 2021</a:t>
            </a:r>
          </a:p>
        </p:txBody>
      </p:sp>
      <p:sp>
        <p:nvSpPr>
          <p:cNvPr id="2056" name="Geschweifte Klammer links 2055">
            <a:extLst>
              <a:ext uri="{FF2B5EF4-FFF2-40B4-BE49-F238E27FC236}">
                <a16:creationId xmlns:a16="http://schemas.microsoft.com/office/drawing/2014/main" id="{00E93CE9-2AB4-62CF-3E3E-88E30A6D836F}"/>
              </a:ext>
            </a:extLst>
          </p:cNvPr>
          <p:cNvSpPr/>
          <p:nvPr/>
        </p:nvSpPr>
        <p:spPr>
          <a:xfrm rot="16200000">
            <a:off x="4082101" y="2208308"/>
            <a:ext cx="301636" cy="5942314"/>
          </a:xfrm>
          <a:prstGeom prst="leftBrac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Textfeld 2057">
            <a:extLst>
              <a:ext uri="{FF2B5EF4-FFF2-40B4-BE49-F238E27FC236}">
                <a16:creationId xmlns:a16="http://schemas.microsoft.com/office/drawing/2014/main" id="{D0A09215-DBC4-2A82-61C1-62E2CE064602}"/>
              </a:ext>
            </a:extLst>
          </p:cNvPr>
          <p:cNvSpPr txBox="1"/>
          <p:nvPr/>
        </p:nvSpPr>
        <p:spPr>
          <a:xfrm>
            <a:off x="3631455" y="5439650"/>
            <a:ext cx="1498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pretrained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547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Transformer-Based Approaches</a:t>
            </a:r>
            <a:endParaRPr lang="en-US" dirty="0"/>
          </a:p>
        </p:txBody>
      </p:sp>
      <p:sp>
        <p:nvSpPr>
          <p:cNvPr id="19" name="Rectangle 2 1">
            <a:extLst>
              <a:ext uri="{FF2B5EF4-FFF2-40B4-BE49-F238E27FC236}">
                <a16:creationId xmlns:a16="http://schemas.microsoft.com/office/drawing/2014/main" id="{E9C0CEE3-570D-FC86-D343-B6A18C8E6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98" y="1049018"/>
            <a:ext cx="10993067" cy="465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Bidirectional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Encoder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Representations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from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Transformers (BERT):</a:t>
            </a:r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7732EB4D-E00E-B605-DE61-ED9BE7ED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37</a:t>
            </a:fld>
            <a:endParaRPr lang="en-US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73507684-C864-9A36-0205-3C1460666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" y="2061385"/>
            <a:ext cx="6152515" cy="229532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6EC29D5-12FA-A74F-F5D4-0BFD7FBAE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486520" y="3033943"/>
            <a:ext cx="581959" cy="172681"/>
          </a:xfrm>
          <a:prstGeom prst="rect">
            <a:avLst/>
          </a:prstGeom>
        </p:spPr>
      </p:pic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DE0795B9-7458-78F5-9A4A-C0D3292F45EC}"/>
              </a:ext>
            </a:extLst>
          </p:cNvPr>
          <p:cNvCxnSpPr>
            <a:cxnSpLocks/>
            <a:stCxn id="33" idx="3"/>
            <a:endCxn id="28" idx="2"/>
          </p:cNvCxnSpPr>
          <p:nvPr/>
        </p:nvCxnSpPr>
        <p:spPr>
          <a:xfrm>
            <a:off x="7177086" y="2564606"/>
            <a:ext cx="514073" cy="555678"/>
          </a:xfrm>
          <a:prstGeom prst="curvedConnector3">
            <a:avLst>
              <a:gd name="adj1" fmla="val 50000"/>
            </a:avLst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618603B5-BB6F-8C8D-4E90-D2F01948FBDB}"/>
              </a:ext>
            </a:extLst>
          </p:cNvPr>
          <p:cNvSpPr/>
          <p:nvPr/>
        </p:nvSpPr>
        <p:spPr>
          <a:xfrm>
            <a:off x="7017542" y="2505074"/>
            <a:ext cx="159544" cy="11906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5407597-C899-1D81-9740-F0EAEBC466CB}"/>
              </a:ext>
            </a:extLst>
          </p:cNvPr>
          <p:cNvSpPr txBox="1"/>
          <p:nvPr/>
        </p:nvSpPr>
        <p:spPr>
          <a:xfrm>
            <a:off x="1679575" y="4584958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Daniel Voigt Godoy, BERT: Pre-training of Deep Bidirectional Transformers for Language Understanding, 2021</a:t>
            </a:r>
          </a:p>
        </p:txBody>
      </p:sp>
      <p:grpSp>
        <p:nvGrpSpPr>
          <p:cNvPr id="2051" name="Gruppieren 2050">
            <a:extLst>
              <a:ext uri="{FF2B5EF4-FFF2-40B4-BE49-F238E27FC236}">
                <a16:creationId xmlns:a16="http://schemas.microsoft.com/office/drawing/2014/main" id="{9C1D3D3F-4216-4979-9638-642779B6ED21}"/>
              </a:ext>
            </a:extLst>
          </p:cNvPr>
          <p:cNvGrpSpPr/>
          <p:nvPr/>
        </p:nvGrpSpPr>
        <p:grpSpPr>
          <a:xfrm>
            <a:off x="8119022" y="2550869"/>
            <a:ext cx="1038211" cy="1153674"/>
            <a:chOff x="8223797" y="2610777"/>
            <a:chExt cx="1038211" cy="1153674"/>
          </a:xfrm>
        </p:grpSpPr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10508C21-CDFE-63EE-01B0-6EB16A4E7286}"/>
                </a:ext>
              </a:extLst>
            </p:cNvPr>
            <p:cNvCxnSpPr>
              <a:cxnSpLocks/>
              <a:stCxn id="49" idx="6"/>
              <a:endCxn id="48" idx="2"/>
            </p:cNvCxnSpPr>
            <p:nvPr/>
          </p:nvCxnSpPr>
          <p:spPr>
            <a:xfrm>
              <a:off x="8853754" y="2700777"/>
              <a:ext cx="225816" cy="161291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025744F6-AA0D-7435-2010-38A9ABC42B37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>
              <a:off x="8853754" y="2700777"/>
              <a:ext cx="225816" cy="476522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FE874381-A66E-462B-A67C-F03FEE3EC0F9}"/>
                </a:ext>
              </a:extLst>
            </p:cNvPr>
            <p:cNvCxnSpPr>
              <a:cxnSpLocks/>
              <a:stCxn id="49" idx="6"/>
              <a:endCxn id="53" idx="2"/>
            </p:cNvCxnSpPr>
            <p:nvPr/>
          </p:nvCxnSpPr>
          <p:spPr>
            <a:xfrm>
              <a:off x="8853754" y="2700777"/>
              <a:ext cx="228254" cy="797300"/>
            </a:xfrm>
            <a:prstGeom prst="line">
              <a:avLst/>
            </a:prstGeom>
            <a:ln w="6350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E164162D-6F0E-4062-DE53-0CCB6D90627E}"/>
                </a:ext>
              </a:extLst>
            </p:cNvPr>
            <p:cNvCxnSpPr>
              <a:cxnSpLocks/>
              <a:stCxn id="44" idx="6"/>
              <a:endCxn id="48" idx="2"/>
            </p:cNvCxnSpPr>
            <p:nvPr/>
          </p:nvCxnSpPr>
          <p:spPr>
            <a:xfrm flipV="1">
              <a:off x="8853754" y="2862068"/>
              <a:ext cx="225816" cy="134791"/>
            </a:xfrm>
            <a:prstGeom prst="line">
              <a:avLst/>
            </a:prstGeom>
            <a:ln w="6350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6E10809E-542A-A21F-88A1-5D539F29297E}"/>
                </a:ext>
              </a:extLst>
            </p:cNvPr>
            <p:cNvCxnSpPr>
              <a:cxnSpLocks/>
              <a:stCxn id="44" idx="6"/>
              <a:endCxn id="52" idx="2"/>
            </p:cNvCxnSpPr>
            <p:nvPr/>
          </p:nvCxnSpPr>
          <p:spPr>
            <a:xfrm>
              <a:off x="8853754" y="2996859"/>
              <a:ext cx="225816" cy="18044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C3D76DD5-72C1-6E56-BCA3-FC14D4CDD343}"/>
                </a:ext>
              </a:extLst>
            </p:cNvPr>
            <p:cNvCxnSpPr>
              <a:cxnSpLocks/>
              <a:stCxn id="44" idx="6"/>
              <a:endCxn id="53" idx="2"/>
            </p:cNvCxnSpPr>
            <p:nvPr/>
          </p:nvCxnSpPr>
          <p:spPr>
            <a:xfrm>
              <a:off x="8853754" y="2996859"/>
              <a:ext cx="228254" cy="501218"/>
            </a:xfrm>
            <a:prstGeom prst="line">
              <a:avLst/>
            </a:prstGeom>
            <a:ln w="6350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F9CEE54-33E5-9B81-2122-E7342D5C0543}"/>
                </a:ext>
              </a:extLst>
            </p:cNvPr>
            <p:cNvCxnSpPr>
              <a:cxnSpLocks/>
              <a:stCxn id="45" idx="6"/>
              <a:endCxn id="48" idx="2"/>
            </p:cNvCxnSpPr>
            <p:nvPr/>
          </p:nvCxnSpPr>
          <p:spPr>
            <a:xfrm flipV="1">
              <a:off x="8853754" y="2862068"/>
              <a:ext cx="225816" cy="494791"/>
            </a:xfrm>
            <a:prstGeom prst="line">
              <a:avLst/>
            </a:prstGeom>
            <a:ln w="12700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3D64002F-90B0-C591-9E1A-80E518274887}"/>
                </a:ext>
              </a:extLst>
            </p:cNvPr>
            <p:cNvCxnSpPr>
              <a:cxnSpLocks/>
              <a:stCxn id="45" idx="6"/>
              <a:endCxn id="52" idx="2"/>
            </p:cNvCxnSpPr>
            <p:nvPr/>
          </p:nvCxnSpPr>
          <p:spPr>
            <a:xfrm flipV="1">
              <a:off x="8853754" y="3177299"/>
              <a:ext cx="225816" cy="17956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6CE9352E-BEB2-8D19-5DBF-DBCE85633462}"/>
                </a:ext>
              </a:extLst>
            </p:cNvPr>
            <p:cNvCxnSpPr>
              <a:cxnSpLocks/>
              <a:stCxn id="45" idx="6"/>
              <a:endCxn id="53" idx="2"/>
            </p:cNvCxnSpPr>
            <p:nvPr/>
          </p:nvCxnSpPr>
          <p:spPr>
            <a:xfrm>
              <a:off x="8853754" y="3356859"/>
              <a:ext cx="228254" cy="141218"/>
            </a:xfrm>
            <a:prstGeom prst="line">
              <a:avLst/>
            </a:prstGeom>
            <a:ln w="12700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4252BBB-06D5-898A-C6BC-41667F79DB83}"/>
                </a:ext>
              </a:extLst>
            </p:cNvPr>
            <p:cNvCxnSpPr>
              <a:cxnSpLocks/>
              <a:stCxn id="50" idx="6"/>
              <a:endCxn id="48" idx="2"/>
            </p:cNvCxnSpPr>
            <p:nvPr/>
          </p:nvCxnSpPr>
          <p:spPr>
            <a:xfrm flipV="1">
              <a:off x="8857029" y="2862068"/>
              <a:ext cx="222541" cy="812383"/>
            </a:xfrm>
            <a:prstGeom prst="line">
              <a:avLst/>
            </a:prstGeom>
            <a:ln w="6350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r Verbinder 123">
              <a:extLst>
                <a:ext uri="{FF2B5EF4-FFF2-40B4-BE49-F238E27FC236}">
                  <a16:creationId xmlns:a16="http://schemas.microsoft.com/office/drawing/2014/main" id="{9AB35B6E-DDD8-F5ED-A63C-F36AB7DD3FE0}"/>
                </a:ext>
              </a:extLst>
            </p:cNvPr>
            <p:cNvCxnSpPr>
              <a:cxnSpLocks/>
              <a:stCxn id="50" idx="6"/>
              <a:endCxn id="52" idx="2"/>
            </p:cNvCxnSpPr>
            <p:nvPr/>
          </p:nvCxnSpPr>
          <p:spPr>
            <a:xfrm flipV="1">
              <a:off x="8857029" y="3177299"/>
              <a:ext cx="222541" cy="497152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2E8CC34E-8C77-0CCC-FFB3-F4264EE5B605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 flipV="1">
              <a:off x="8857029" y="3498077"/>
              <a:ext cx="224979" cy="176374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77D937AA-7393-9776-360C-19DE1039592C}"/>
                </a:ext>
              </a:extLst>
            </p:cNvPr>
            <p:cNvCxnSpPr>
              <a:stCxn id="40" idx="6"/>
              <a:endCxn id="49" idx="2"/>
            </p:cNvCxnSpPr>
            <p:nvPr/>
          </p:nvCxnSpPr>
          <p:spPr>
            <a:xfrm flipV="1">
              <a:off x="8403797" y="2700777"/>
              <a:ext cx="269957" cy="141668"/>
            </a:xfrm>
            <a:prstGeom prst="line">
              <a:avLst/>
            </a:prstGeom>
            <a:ln w="12700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3974D31C-8646-53A4-C6C2-EB8797FF6BB1}"/>
                </a:ext>
              </a:extLst>
            </p:cNvPr>
            <p:cNvCxnSpPr>
              <a:cxnSpLocks/>
              <a:stCxn id="40" idx="6"/>
              <a:endCxn id="44" idx="2"/>
            </p:cNvCxnSpPr>
            <p:nvPr/>
          </p:nvCxnSpPr>
          <p:spPr>
            <a:xfrm>
              <a:off x="8403797" y="2842445"/>
              <a:ext cx="269957" cy="154414"/>
            </a:xfrm>
            <a:prstGeom prst="line">
              <a:avLst/>
            </a:prstGeom>
            <a:ln w="6350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20A09DA9-806E-F64C-E873-41957F9B6A69}"/>
                </a:ext>
              </a:extLst>
            </p:cNvPr>
            <p:cNvCxnSpPr>
              <a:cxnSpLocks/>
              <a:stCxn id="40" idx="6"/>
              <a:endCxn id="45" idx="2"/>
            </p:cNvCxnSpPr>
            <p:nvPr/>
          </p:nvCxnSpPr>
          <p:spPr>
            <a:xfrm>
              <a:off x="8403797" y="2842445"/>
              <a:ext cx="269957" cy="514414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r Verbinder 67">
              <a:extLst>
                <a:ext uri="{FF2B5EF4-FFF2-40B4-BE49-F238E27FC236}">
                  <a16:creationId xmlns:a16="http://schemas.microsoft.com/office/drawing/2014/main" id="{42E8CE04-44CC-7B7A-AE60-B9ACE8EB9C77}"/>
                </a:ext>
              </a:extLst>
            </p:cNvPr>
            <p:cNvCxnSpPr>
              <a:cxnSpLocks/>
              <a:stCxn id="40" idx="6"/>
              <a:endCxn id="50" idx="2"/>
            </p:cNvCxnSpPr>
            <p:nvPr/>
          </p:nvCxnSpPr>
          <p:spPr>
            <a:xfrm>
              <a:off x="8403797" y="2842445"/>
              <a:ext cx="273232" cy="832006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280826C3-C0DD-1C6F-811D-C89C8EBFD455}"/>
                </a:ext>
              </a:extLst>
            </p:cNvPr>
            <p:cNvCxnSpPr>
              <a:cxnSpLocks/>
              <a:stCxn id="42" idx="6"/>
              <a:endCxn id="44" idx="2"/>
            </p:cNvCxnSpPr>
            <p:nvPr/>
          </p:nvCxnSpPr>
          <p:spPr>
            <a:xfrm flipV="1">
              <a:off x="8403797" y="2996859"/>
              <a:ext cx="269957" cy="180000"/>
            </a:xfrm>
            <a:prstGeom prst="line">
              <a:avLst/>
            </a:prstGeom>
            <a:ln w="12700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BE136ABD-1032-7017-9698-2CAA5E4224D9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>
              <a:off x="8403797" y="3176859"/>
              <a:ext cx="269957" cy="180000"/>
            </a:xfrm>
            <a:prstGeom prst="line">
              <a:avLst/>
            </a:prstGeom>
            <a:ln w="6350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6DF2C1D3-3D80-6A5E-E5E5-D1591CC07B1C}"/>
                </a:ext>
              </a:extLst>
            </p:cNvPr>
            <p:cNvCxnSpPr>
              <a:cxnSpLocks/>
              <a:stCxn id="42" idx="6"/>
              <a:endCxn id="50" idx="2"/>
            </p:cNvCxnSpPr>
            <p:nvPr/>
          </p:nvCxnSpPr>
          <p:spPr>
            <a:xfrm>
              <a:off x="8403797" y="3176859"/>
              <a:ext cx="273232" cy="497592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97D1A285-B0E9-50AF-B775-73FF5E6A0DBC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 flipV="1">
              <a:off x="8403797" y="2700777"/>
              <a:ext cx="269957" cy="823766"/>
            </a:xfrm>
            <a:prstGeom prst="line">
              <a:avLst/>
            </a:prstGeom>
            <a:ln w="12700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EF2A0C7E-5901-1178-94A5-BE475278AE78}"/>
                </a:ext>
              </a:extLst>
            </p:cNvPr>
            <p:cNvCxnSpPr>
              <a:cxnSpLocks/>
              <a:stCxn id="43" idx="6"/>
              <a:endCxn id="45" idx="2"/>
            </p:cNvCxnSpPr>
            <p:nvPr/>
          </p:nvCxnSpPr>
          <p:spPr>
            <a:xfrm flipV="1">
              <a:off x="8403797" y="3356859"/>
              <a:ext cx="269957" cy="167684"/>
            </a:xfrm>
            <a:prstGeom prst="line">
              <a:avLst/>
            </a:prstGeom>
            <a:ln w="6350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492E7891-7765-ECBA-151D-02AA6E889B25}"/>
                </a:ext>
              </a:extLst>
            </p:cNvPr>
            <p:cNvCxnSpPr>
              <a:cxnSpLocks/>
              <a:stCxn id="43" idx="6"/>
              <a:endCxn id="50" idx="2"/>
            </p:cNvCxnSpPr>
            <p:nvPr/>
          </p:nvCxnSpPr>
          <p:spPr>
            <a:xfrm>
              <a:off x="8403797" y="3524543"/>
              <a:ext cx="273232" cy="149908"/>
            </a:xfrm>
            <a:prstGeom prst="line">
              <a:avLst/>
            </a:prstGeom>
            <a:ln w="6350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E72DCE56-A2A7-9698-D885-98056D0A6CE4}"/>
                </a:ext>
              </a:extLst>
            </p:cNvPr>
            <p:cNvCxnSpPr>
              <a:cxnSpLocks/>
              <a:stCxn id="43" idx="6"/>
              <a:endCxn id="44" idx="2"/>
            </p:cNvCxnSpPr>
            <p:nvPr/>
          </p:nvCxnSpPr>
          <p:spPr>
            <a:xfrm flipV="1">
              <a:off x="8403797" y="2996859"/>
              <a:ext cx="269957" cy="527684"/>
            </a:xfrm>
            <a:prstGeom prst="line">
              <a:avLst/>
            </a:prstGeom>
            <a:ln w="6350">
              <a:solidFill>
                <a:schemeClr val="accent3"/>
              </a:solidFill>
            </a:ln>
            <a:effectLst>
              <a:glow rad="254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677E7C4-3DAA-9E32-79A9-86D8615B14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23797" y="2752445"/>
              <a:ext cx="180000" cy="180000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1399939F-BF1A-D3AC-0279-42DC40964C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23797" y="3086859"/>
              <a:ext cx="180000" cy="180000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FC71A9C8-7BEC-84E3-4383-FE3FCE9B60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23797" y="3434543"/>
              <a:ext cx="180000" cy="180000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871AE993-0F1E-C6D7-1AA6-5C03F9E89B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3754" y="2906859"/>
              <a:ext cx="180000" cy="180000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2F1409DA-C70E-D8C8-A815-25BB3B858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3754" y="3266859"/>
              <a:ext cx="180000" cy="180000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EA8CAF1-B24A-AA0C-04B9-FFC059BE41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9570" y="2772068"/>
              <a:ext cx="180000" cy="180000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A358F929-FCB7-6C63-D64A-C05EF45367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3754" y="2610777"/>
              <a:ext cx="180000" cy="180000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08E6118-BEDB-2099-E76C-C3D9A02786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7029" y="3584451"/>
              <a:ext cx="180000" cy="180000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84E597DE-6F33-3617-B710-218471132B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9570" y="3087299"/>
              <a:ext cx="180000" cy="180000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E6E10DF5-2DC8-1E5E-2D1A-33E591811D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2008" y="3408077"/>
              <a:ext cx="180000" cy="180000"/>
            </a:xfrm>
            <a:prstGeom prst="ellips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53" name="Textfeld 2052">
            <a:extLst>
              <a:ext uri="{FF2B5EF4-FFF2-40B4-BE49-F238E27FC236}">
                <a16:creationId xmlns:a16="http://schemas.microsoft.com/office/drawing/2014/main" id="{D32DB5DC-2273-12EB-838B-57D7D0EBD7DC}"/>
              </a:ext>
            </a:extLst>
          </p:cNvPr>
          <p:cNvSpPr txBox="1"/>
          <p:nvPr/>
        </p:nvSpPr>
        <p:spPr>
          <a:xfrm>
            <a:off x="9240518" y="2659952"/>
            <a:ext cx="95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NOUN</a:t>
            </a:r>
          </a:p>
        </p:txBody>
      </p:sp>
      <p:sp>
        <p:nvSpPr>
          <p:cNvPr id="2054" name="Textfeld 2053">
            <a:extLst>
              <a:ext uri="{FF2B5EF4-FFF2-40B4-BE49-F238E27FC236}">
                <a16:creationId xmlns:a16="http://schemas.microsoft.com/office/drawing/2014/main" id="{70B71A6E-9B36-37BA-057D-173BBA008454}"/>
              </a:ext>
            </a:extLst>
          </p:cNvPr>
          <p:cNvSpPr txBox="1"/>
          <p:nvPr/>
        </p:nvSpPr>
        <p:spPr>
          <a:xfrm>
            <a:off x="9240518" y="3000753"/>
            <a:ext cx="95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VERB</a:t>
            </a:r>
          </a:p>
        </p:txBody>
      </p:sp>
      <p:sp>
        <p:nvSpPr>
          <p:cNvPr id="2055" name="Textfeld 2054">
            <a:extLst>
              <a:ext uri="{FF2B5EF4-FFF2-40B4-BE49-F238E27FC236}">
                <a16:creationId xmlns:a16="http://schemas.microsoft.com/office/drawing/2014/main" id="{51BA5E5A-1CE5-E933-AEDC-BB4991BE7E18}"/>
              </a:ext>
            </a:extLst>
          </p:cNvPr>
          <p:cNvSpPr txBox="1"/>
          <p:nvPr/>
        </p:nvSpPr>
        <p:spPr>
          <a:xfrm>
            <a:off x="9240518" y="3332319"/>
            <a:ext cx="95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DET</a:t>
            </a:r>
          </a:p>
        </p:txBody>
      </p:sp>
      <p:sp>
        <p:nvSpPr>
          <p:cNvPr id="2056" name="Geschweifte Klammer links 2055">
            <a:extLst>
              <a:ext uri="{FF2B5EF4-FFF2-40B4-BE49-F238E27FC236}">
                <a16:creationId xmlns:a16="http://schemas.microsoft.com/office/drawing/2014/main" id="{00E93CE9-2AB4-62CF-3E3E-88E30A6D836F}"/>
              </a:ext>
            </a:extLst>
          </p:cNvPr>
          <p:cNvSpPr/>
          <p:nvPr/>
        </p:nvSpPr>
        <p:spPr>
          <a:xfrm rot="16200000">
            <a:off x="4082101" y="2208308"/>
            <a:ext cx="301636" cy="5942314"/>
          </a:xfrm>
          <a:prstGeom prst="leftBrac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Textfeld 2057">
            <a:extLst>
              <a:ext uri="{FF2B5EF4-FFF2-40B4-BE49-F238E27FC236}">
                <a16:creationId xmlns:a16="http://schemas.microsoft.com/office/drawing/2014/main" id="{D0A09215-DBC4-2A82-61C1-62E2CE064602}"/>
              </a:ext>
            </a:extLst>
          </p:cNvPr>
          <p:cNvSpPr txBox="1"/>
          <p:nvPr/>
        </p:nvSpPr>
        <p:spPr>
          <a:xfrm>
            <a:off x="3631455" y="5439650"/>
            <a:ext cx="1498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pretrained</a:t>
            </a:r>
            <a:endParaRPr lang="en-US" dirty="0"/>
          </a:p>
        </p:txBody>
      </p:sp>
      <p:sp>
        <p:nvSpPr>
          <p:cNvPr id="2059" name="Geschweifte Klammer links 2058">
            <a:extLst>
              <a:ext uri="{FF2B5EF4-FFF2-40B4-BE49-F238E27FC236}">
                <a16:creationId xmlns:a16="http://schemas.microsoft.com/office/drawing/2014/main" id="{83AABD46-E38F-5AB2-1769-AC571AA358AF}"/>
              </a:ext>
            </a:extLst>
          </p:cNvPr>
          <p:cNvSpPr/>
          <p:nvPr/>
        </p:nvSpPr>
        <p:spPr>
          <a:xfrm rot="16200000">
            <a:off x="8546736" y="3038411"/>
            <a:ext cx="301636" cy="2044932"/>
          </a:xfrm>
          <a:prstGeom prst="leftBrac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Textfeld 2059">
            <a:extLst>
              <a:ext uri="{FF2B5EF4-FFF2-40B4-BE49-F238E27FC236}">
                <a16:creationId xmlns:a16="http://schemas.microsoft.com/office/drawing/2014/main" id="{5635DD8D-8DBD-EAD4-1928-3FFD5151755C}"/>
              </a:ext>
            </a:extLst>
          </p:cNvPr>
          <p:cNvSpPr txBox="1"/>
          <p:nvPr/>
        </p:nvSpPr>
        <p:spPr>
          <a:xfrm>
            <a:off x="8234190" y="4348836"/>
            <a:ext cx="1498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trained</a:t>
            </a:r>
            <a:endParaRPr lang="en-US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2074E4A-B8B2-A2E9-3993-200B9B29D142}"/>
              </a:ext>
            </a:extLst>
          </p:cNvPr>
          <p:cNvSpPr/>
          <p:nvPr/>
        </p:nvSpPr>
        <p:spPr>
          <a:xfrm>
            <a:off x="917574" y="4894582"/>
            <a:ext cx="6757513" cy="1089906"/>
          </a:xfrm>
          <a:prstGeom prst="rect">
            <a:avLst/>
          </a:prstGeom>
          <a:solidFill>
            <a:srgbClr val="0B2D3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57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46DD058-A304-26AC-DF2E-0516D705E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2874" y="3196437"/>
            <a:ext cx="7986252" cy="465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Can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do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?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2E3AA1E9-E9CB-E87E-FAD7-07FF71A02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69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46DD058-A304-26AC-DF2E-0516D705E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5" y="1359660"/>
            <a:ext cx="7986252" cy="837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</a:t>
            </a:r>
            <a:r>
              <a:rPr kumimoji="0" lang="de-DE" altLang="de-DE" sz="3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old</a:t>
            </a:r>
            <a:r>
              <a:rPr kumimoji="0" lang="de-DE" altLang="de-DE" sz="3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man </a:t>
            </a:r>
            <a:r>
              <a:rPr kumimoji="0" lang="de-DE" altLang="de-DE" sz="3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</a:t>
            </a:r>
            <a:r>
              <a:rPr kumimoji="0" lang="de-DE" altLang="de-DE" sz="3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3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boats</a:t>
            </a:r>
            <a:r>
              <a:rPr kumimoji="0" lang="de-DE" altLang="de-DE" sz="3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2E3AA1E9-E9CB-E87E-FAD7-07FF71A02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39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635F78-0A0A-4A92-5F22-6229998F5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97" y="3943368"/>
            <a:ext cx="7986252" cy="2666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b="1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j-lt"/>
              </a:rPr>
              <a:t>Tags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j-lt"/>
              </a:rPr>
              <a:t>: </a:t>
            </a:r>
          </a:p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dirty="0" err="1">
                <a:solidFill>
                  <a:schemeClr val="accent1"/>
                </a:solidFill>
                <a:latin typeface="+mj-lt"/>
              </a:rPr>
              <a:t>Noun</a:t>
            </a:r>
            <a:r>
              <a:rPr lang="de-DE" altLang="de-DE" dirty="0">
                <a:solidFill>
                  <a:schemeClr val="accent1"/>
                </a:solidFill>
                <a:latin typeface="+mj-lt"/>
              </a:rPr>
              <a:t>: 		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j-lt"/>
              </a:rPr>
              <a:t>NOUN</a:t>
            </a:r>
          </a:p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dirty="0">
                <a:solidFill>
                  <a:schemeClr val="accent1"/>
                </a:solidFill>
                <a:latin typeface="+mj-lt"/>
              </a:rPr>
              <a:t>Verb: 		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j-lt"/>
              </a:rPr>
              <a:t>VERB</a:t>
            </a:r>
          </a:p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dirty="0" err="1">
                <a:solidFill>
                  <a:schemeClr val="accent1"/>
                </a:solidFill>
                <a:latin typeface="+mj-lt"/>
              </a:rPr>
              <a:t>Determiner</a:t>
            </a:r>
            <a:r>
              <a:rPr lang="de-DE" altLang="de-DE" dirty="0">
                <a:solidFill>
                  <a:schemeClr val="accent1"/>
                </a:solidFill>
                <a:latin typeface="+mj-lt"/>
              </a:rPr>
              <a:t> : 	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j-lt"/>
              </a:rPr>
              <a:t>DET</a:t>
            </a:r>
          </a:p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dirty="0" err="1">
                <a:solidFill>
                  <a:schemeClr val="accent1"/>
                </a:solidFill>
                <a:latin typeface="+mj-lt"/>
              </a:rPr>
              <a:t>Adjective</a:t>
            </a:r>
            <a:r>
              <a:rPr lang="de-DE" altLang="de-DE" dirty="0">
                <a:solidFill>
                  <a:schemeClr val="accent1"/>
                </a:solidFill>
                <a:latin typeface="+mj-lt"/>
              </a:rPr>
              <a:t>: 	ADJ</a:t>
            </a:r>
            <a:endParaRPr kumimoji="0" lang="de-DE" altLang="de-DE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+mj-lt"/>
            </a:endParaRPr>
          </a:p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de-DE" altLang="de-DE" sz="240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6125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Sequence Labeling</a:t>
            </a:r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FF4848FA-DE79-BABA-B58C-0157B82210EB}"/>
              </a:ext>
            </a:extLst>
          </p:cNvPr>
          <p:cNvGrpSpPr/>
          <p:nvPr/>
        </p:nvGrpSpPr>
        <p:grpSpPr>
          <a:xfrm>
            <a:off x="266698" y="1048225"/>
            <a:ext cx="10993067" cy="1892826"/>
            <a:chOff x="266698" y="1284445"/>
            <a:chExt cx="10993067" cy="1892826"/>
          </a:xfrm>
        </p:grpSpPr>
        <p:sp>
          <p:nvSpPr>
            <p:cNvPr id="7" name="Rectangle 2 1">
              <a:extLst>
                <a:ext uri="{FF2B5EF4-FFF2-40B4-BE49-F238E27FC236}">
                  <a16:creationId xmlns:a16="http://schemas.microsoft.com/office/drawing/2014/main" id="{546DD058-A304-26AC-DF2E-0516D705E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698" y="1284445"/>
              <a:ext cx="10993067" cy="1892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de-DE" altLang="de-DE" sz="1800" b="0" i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Supervised</a:t>
              </a:r>
              <a:r>
                <a:rPr kumimoji="0" lang="de-DE" altLang="de-DE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Learning: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de-DE" altLang="de-DE" dirty="0" err="1">
                  <a:latin typeface="+mj-lt"/>
                </a:rPr>
                <a:t>instances</a:t>
              </a:r>
              <a:r>
                <a:rPr lang="de-DE" altLang="de-DE" dirty="0">
                  <a:latin typeface="+mj-lt"/>
                </a:rPr>
                <a:t>            and </a:t>
              </a:r>
              <a:r>
                <a:rPr lang="de-DE" altLang="de-DE" dirty="0" err="1">
                  <a:latin typeface="+mj-lt"/>
                </a:rPr>
                <a:t>label</a:t>
              </a:r>
              <a:r>
                <a:rPr lang="de-DE" altLang="de-DE" dirty="0">
                  <a:latin typeface="+mj-lt"/>
                </a:rPr>
                <a:t>          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de-DE" altLang="de-DE" dirty="0" err="1">
                  <a:latin typeface="+mj-lt"/>
                </a:rPr>
                <a:t>l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earn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function</a:t>
              </a:r>
              <a:endPara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lang="de-DE" altLang="de-DE" dirty="0">
                <a:latin typeface="+mj-lt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pic>
          <p:nvPicPr>
            <p:cNvPr id="15" name="Grafik 1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\in\mathcal{X}$&#10;&#10;\end{document}" title="IguanaTex Bitmap Display">
              <a:extLst>
                <a:ext uri="{FF2B5EF4-FFF2-40B4-BE49-F238E27FC236}">
                  <a16:creationId xmlns:a16="http://schemas.microsoft.com/office/drawing/2014/main" id="{D2FA0341-4C08-41DA-1E50-14DE8443DC1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473" y="1744359"/>
              <a:ext cx="588552" cy="164811"/>
            </a:xfrm>
            <a:prstGeom prst="rect">
              <a:avLst/>
            </a:prstGeom>
          </p:spPr>
        </p:pic>
        <p:pic>
          <p:nvPicPr>
            <p:cNvPr id="18" name="Grafik 17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\in\mathcal{Y}$&#10;&#10;\end{document}" title="IguanaTex Bitmap Display">
              <a:extLst>
                <a:ext uri="{FF2B5EF4-FFF2-40B4-BE49-F238E27FC236}">
                  <a16:creationId xmlns:a16="http://schemas.microsoft.com/office/drawing/2014/main" id="{19F75E8F-D605-406D-33BB-1CC48FE1DB5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523" y="1744358"/>
              <a:ext cx="556855" cy="204136"/>
            </a:xfrm>
            <a:prstGeom prst="rect">
              <a:avLst/>
            </a:prstGeom>
          </p:spPr>
        </p:pic>
        <p:pic>
          <p:nvPicPr>
            <p:cNvPr id="21" name="Grafik 20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f:\mathcal{X}\rightarrow\mathcal{Y}$&#10;&#10;\end{document}" title="IguanaTex Bitmap Display">
              <a:extLst>
                <a:ext uri="{FF2B5EF4-FFF2-40B4-BE49-F238E27FC236}">
                  <a16:creationId xmlns:a16="http://schemas.microsoft.com/office/drawing/2014/main" id="{68F3847D-CD33-E1A2-A9FE-053D5BEEB0A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284" y="2158943"/>
              <a:ext cx="1033636" cy="210141"/>
            </a:xfrm>
            <a:prstGeom prst="rect">
              <a:avLst/>
            </a:prstGeom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900E508F-FBDD-193B-FA79-A2F3F050920F}"/>
              </a:ext>
            </a:extLst>
          </p:cNvPr>
          <p:cNvSpPr txBox="1"/>
          <p:nvPr/>
        </p:nvSpPr>
        <p:spPr>
          <a:xfrm>
            <a:off x="2472135" y="1055661"/>
            <a:ext cx="591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200" dirty="0">
                <a:latin typeface="+mj-lt"/>
              </a:rPr>
              <a:t>[1]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4FD0E1AF-9332-BD86-CBC4-8E7C7B1A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63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46DD058-A304-26AC-DF2E-0516D705E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2874" y="3196437"/>
            <a:ext cx="7986252" cy="465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Let‘s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see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what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can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do.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2E3AA1E9-E9CB-E87E-FAD7-07FF71A02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15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FAF5DB4-CB62-E543-F88F-AA29DE13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773A-D733-4236-8249-302E166B7A2D}" type="slidenum">
              <a:rPr lang="en-US" smtClean="0"/>
              <a:t>41</a:t>
            </a:fld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85FA7ED-3FF9-E368-4F5E-A7A964C72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38" y="1743110"/>
            <a:ext cx="8221222" cy="4486901"/>
          </a:xfrm>
          <a:prstGeom prst="rect">
            <a:avLst/>
          </a:prstGeom>
        </p:spPr>
      </p:pic>
      <p:pic>
        <p:nvPicPr>
          <p:cNvPr id="8194" name="Picture 2" descr="ChatGPT logo and Its History | LogoMyWay">
            <a:extLst>
              <a:ext uri="{FF2B5EF4-FFF2-40B4-BE49-F238E27FC236}">
                <a16:creationId xmlns:a16="http://schemas.microsoft.com/office/drawing/2014/main" id="{4C30A31F-0556-A837-6CF9-34049B9C6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726" y="529683"/>
            <a:ext cx="1400175" cy="81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864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46DD058-A304-26AC-DF2E-0516D705E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2874" y="3105835"/>
            <a:ext cx="798625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3600" dirty="0">
                <a:latin typeface="+mj-lt"/>
              </a:rPr>
              <a:t>Q &amp; A</a:t>
            </a:r>
            <a:endParaRPr kumimoji="0" lang="de-DE" altLang="de-DE" sz="36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4750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8472D2EB-06D5-6B8B-182A-0A37A4DDE5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092" y="5479018"/>
            <a:ext cx="3314750" cy="662950"/>
          </a:xfrm>
          <a:prstGeom prst="rect">
            <a:avLst/>
          </a:prstGeom>
        </p:spPr>
      </p:pic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Summary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46DD058-A304-26AC-DF2E-0516D705E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20" y="884523"/>
            <a:ext cx="9852740" cy="420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Sequence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Labeling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label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each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element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a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sequence</a:t>
            </a: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Part-</a:t>
            </a:r>
            <a:r>
              <a:rPr kumimoji="0" lang="de-DE" altLang="de-DE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of</a:t>
            </a:r>
            <a: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-Speech Tagging: </a:t>
            </a:r>
            <a:r>
              <a:rPr kumimoji="0" lang="de-DE" altLang="de-DE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label</a:t>
            </a:r>
            <a:r>
              <a:rPr kumimoji="0" lang="de-DE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each</a:t>
            </a:r>
            <a:r>
              <a:rPr kumimoji="0" lang="de-DE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word</a:t>
            </a:r>
            <a:r>
              <a:rPr kumimoji="0" lang="de-DE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a </a:t>
            </a:r>
            <a:r>
              <a:rPr kumimoji="0" lang="de-DE" altLang="de-DE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sentence</a:t>
            </a:r>
            <a:r>
              <a:rPr kumimoji="0" lang="de-DE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with</a:t>
            </a:r>
            <a:r>
              <a:rPr kumimoji="0" lang="de-DE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 </a:t>
            </a:r>
            <a:r>
              <a:rPr kumimoji="0" lang="de-DE" altLang="de-DE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part-of-speech</a:t>
            </a:r>
            <a:r>
              <a:rPr kumimoji="0" lang="de-DE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tag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>
                <a:latin typeface="+mj-lt"/>
              </a:rPr>
              <a:t>Applications: 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dirty="0" err="1">
                <a:latin typeface="+mj-lt"/>
              </a:rPr>
              <a:t>protein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secondary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structure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prediction</a:t>
            </a:r>
            <a:endParaRPr lang="de-DE" altLang="de-DE" dirty="0">
              <a:latin typeface="+mj-lt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dirty="0" err="1">
                <a:latin typeface="+mj-lt"/>
              </a:rPr>
              <a:t>anomaly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detection</a:t>
            </a:r>
            <a:r>
              <a:rPr lang="de-DE" altLang="de-DE" dirty="0">
                <a:latin typeface="+mj-lt"/>
              </a:rPr>
              <a:t> in </a:t>
            </a:r>
            <a:r>
              <a:rPr lang="de-DE" altLang="de-DE" dirty="0" err="1">
                <a:latin typeface="+mj-lt"/>
              </a:rPr>
              <a:t>user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interactions</a:t>
            </a:r>
            <a:endParaRPr lang="de-DE" altLang="de-DE" dirty="0">
              <a:latin typeface="+mj-lt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dirty="0" err="1">
                <a:latin typeface="+mj-lt"/>
              </a:rPr>
              <a:t>part-of-speech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tagging</a:t>
            </a:r>
            <a:r>
              <a:rPr lang="de-DE" altLang="de-DE" dirty="0">
                <a:latin typeface="+mj-lt"/>
              </a:rPr>
              <a:t>: </a:t>
            </a:r>
            <a:r>
              <a:rPr lang="de-DE" altLang="de-DE" dirty="0" err="1">
                <a:latin typeface="+mj-lt"/>
              </a:rPr>
              <a:t>query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expansion</a:t>
            </a:r>
            <a:r>
              <a:rPr lang="de-DE" altLang="de-DE" dirty="0">
                <a:latin typeface="+mj-lt"/>
              </a:rPr>
              <a:t>, NER, </a:t>
            </a:r>
            <a:r>
              <a:rPr lang="de-DE" altLang="de-DE" dirty="0" err="1">
                <a:latin typeface="+mj-lt"/>
              </a:rPr>
              <a:t>machine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translation</a:t>
            </a:r>
            <a:endParaRPr lang="de-DE" altLang="de-DE" dirty="0">
              <a:latin typeface="+mj-lt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de-DE" altLang="de-DE" dirty="0">
              <a:latin typeface="+mj-lt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de-DE" altLang="de-DE" dirty="0"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B3D19A3-75B4-3680-C55E-E0974D7E3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212" y="5129549"/>
            <a:ext cx="2007548" cy="11748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C538D53-CF0C-0480-8BB9-D92847069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930" y="5065057"/>
            <a:ext cx="3523459" cy="149087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83A69D5-2436-48E3-5F02-5B87CB9866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96" y="5014381"/>
            <a:ext cx="2276107" cy="144271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3AEC080-42C0-2FF4-71F9-9CFF3717C02F}"/>
              </a:ext>
            </a:extLst>
          </p:cNvPr>
          <p:cNvSpPr txBox="1"/>
          <p:nvPr/>
        </p:nvSpPr>
        <p:spPr>
          <a:xfrm>
            <a:off x="5612782" y="3712752"/>
            <a:ext cx="7530790" cy="880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dirty="0">
                <a:latin typeface="+mj-lt"/>
              </a:rPr>
              <a:t>Neural-network-</a:t>
            </a:r>
            <a:r>
              <a:rPr lang="de-DE" altLang="de-DE" dirty="0" err="1">
                <a:latin typeface="+mj-lt"/>
              </a:rPr>
              <a:t>based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approaches</a:t>
            </a:r>
            <a:r>
              <a:rPr lang="de-DE" altLang="de-DE" dirty="0">
                <a:latin typeface="+mj-lt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dirty="0">
                <a:latin typeface="+mj-lt"/>
              </a:rPr>
              <a:t>LSTMs			Transformers (BERT)</a:t>
            </a: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FA60C65-FA4C-CAB4-106B-4B90F6744D80}"/>
              </a:ext>
            </a:extLst>
          </p:cNvPr>
          <p:cNvSpPr txBox="1"/>
          <p:nvPr/>
        </p:nvSpPr>
        <p:spPr>
          <a:xfrm>
            <a:off x="484052" y="3712752"/>
            <a:ext cx="6623824" cy="880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Traditional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approaches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Rule-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Based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Methods 	HMMs</a:t>
            </a:r>
          </a:p>
        </p:txBody>
      </p:sp>
    </p:spTree>
    <p:extLst>
      <p:ext uri="{BB962C8B-B14F-4D97-AF65-F5344CB8AC3E}">
        <p14:creationId xmlns:p14="http://schemas.microsoft.com/office/powerpoint/2010/main" val="2705591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References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46DD058-A304-26AC-DF2E-0516D705E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828" y="988206"/>
            <a:ext cx="11484158" cy="59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de-DE" sz="2000" dirty="0">
                <a:latin typeface="+mj-lt"/>
              </a:rPr>
              <a:t>[1] Shalev-Shwartz, Shai, and Shai Ben-David. Understanding machine learning: From theory to algorithms. Cambridge university press, 2014.</a:t>
            </a:r>
            <a:endParaRPr lang="de-DE" altLang="de-DE" sz="2000" dirty="0">
              <a:latin typeface="+mj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2000" dirty="0">
                <a:latin typeface="+mj-lt"/>
              </a:rPr>
              <a:t>[2] </a:t>
            </a:r>
            <a:r>
              <a:rPr lang="en-US" altLang="de-DE" sz="2000" dirty="0">
                <a:latin typeface="+mj-lt"/>
              </a:rPr>
              <a:t>Jones, D. T. (1999). Protein secondary structure prediction based on position-specific scoring matrices. Journal of Molecular Biology, 292(2), 195-202.</a:t>
            </a:r>
            <a:endParaRPr lang="de-DE" altLang="de-DE" sz="2000" dirty="0">
              <a:latin typeface="+mj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de-DE" sz="2000" dirty="0">
                <a:latin typeface="+mj-lt"/>
              </a:rPr>
              <a:t>[3] Petrov, Slav, </a:t>
            </a:r>
            <a:r>
              <a:rPr lang="en-US" altLang="de-DE" sz="2000" dirty="0" err="1">
                <a:latin typeface="+mj-lt"/>
              </a:rPr>
              <a:t>Dipanjan</a:t>
            </a:r>
            <a:r>
              <a:rPr lang="en-US" altLang="de-DE" sz="2000" dirty="0">
                <a:latin typeface="+mj-lt"/>
              </a:rPr>
              <a:t> Das, and Ryan McDonald. "A Universal Part-of-Speech </a:t>
            </a:r>
            <a:r>
              <a:rPr lang="en-US" altLang="de-DE" sz="2000" dirty="0" err="1">
                <a:latin typeface="+mj-lt"/>
              </a:rPr>
              <a:t>Tagset</a:t>
            </a:r>
            <a:r>
              <a:rPr lang="en-US" altLang="de-DE" sz="2000" dirty="0">
                <a:latin typeface="+mj-lt"/>
              </a:rPr>
              <a:t>." Proceedings of the Eighth International Conference on Language Resources and Evaluation, 2012.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de-DE" sz="2000" dirty="0">
                <a:latin typeface="+mj-lt"/>
              </a:rPr>
              <a:t>[4] Adilova, Linara, and Chen, Siming, and </a:t>
            </a:r>
            <a:r>
              <a:rPr lang="en-US" altLang="de-DE" sz="2000" b="1" dirty="0">
                <a:latin typeface="+mj-lt"/>
              </a:rPr>
              <a:t>Kamp, Michael</a:t>
            </a:r>
            <a:r>
              <a:rPr lang="en-US" altLang="de-DE" sz="2000" dirty="0">
                <a:latin typeface="+mj-lt"/>
              </a:rPr>
              <a:t>. "Informed Novelty Detection in Sequential Data by Per-Cluster Modeling.“ Proceedings of the ICML Workshop on Artificial Intelligence &amp; Human Computer Interaction, 2023.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de-DE" sz="2000" dirty="0">
                <a:latin typeface="+mj-lt"/>
              </a:rPr>
              <a:t>[5] Luo, </a:t>
            </a:r>
            <a:r>
              <a:rPr lang="en-US" altLang="de-DE" sz="2000" dirty="0" err="1">
                <a:latin typeface="+mj-lt"/>
              </a:rPr>
              <a:t>Junling</a:t>
            </a:r>
            <a:r>
              <a:rPr lang="en-US" altLang="de-DE" sz="2000" dirty="0">
                <a:latin typeface="+mj-lt"/>
              </a:rPr>
              <a:t>, et al. "Time series prediction of COVID-19 transmission in America using LSTM and </a:t>
            </a:r>
            <a:r>
              <a:rPr lang="en-US" altLang="de-DE" sz="2000" dirty="0" err="1">
                <a:latin typeface="+mj-lt"/>
              </a:rPr>
              <a:t>XGBoost</a:t>
            </a:r>
            <a:r>
              <a:rPr lang="en-US" altLang="de-DE" sz="2000" dirty="0">
                <a:latin typeface="+mj-lt"/>
              </a:rPr>
              <a:t> algorithms." Results in Physics 27 (2021): 104462.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de-DE" sz="2000" dirty="0">
                <a:latin typeface="+mj-lt"/>
              </a:rPr>
              <a:t>[6] </a:t>
            </a:r>
            <a:r>
              <a:rPr lang="en-US" altLang="de-DE" sz="2000" dirty="0" err="1">
                <a:latin typeface="+mj-lt"/>
              </a:rPr>
              <a:t>Hochreiter</a:t>
            </a:r>
            <a:r>
              <a:rPr lang="en-US" altLang="de-DE" sz="2000" dirty="0">
                <a:latin typeface="+mj-lt"/>
              </a:rPr>
              <a:t>, S. "Long Short-term Memory." Neural Computation MIT-Press (1997).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de-DE" sz="2000" dirty="0">
                <a:latin typeface="+mj-lt"/>
              </a:rPr>
              <a:t>[7] Vaswani, A. "Attention is all you need." Advances in Neural Information Processing Systems (2017).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de-DE" sz="2000" dirty="0">
              <a:latin typeface="+mj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de-DE" sz="2000" dirty="0">
              <a:latin typeface="+mj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de-DE" sz="2000" dirty="0">
              <a:latin typeface="+mj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de-DE" sz="2000" dirty="0">
              <a:latin typeface="+mj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531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8472D2EB-06D5-6B8B-182A-0A37A4DDE5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092" y="5479018"/>
            <a:ext cx="3314750" cy="662950"/>
          </a:xfrm>
          <a:prstGeom prst="rect">
            <a:avLst/>
          </a:prstGeom>
        </p:spPr>
      </p:pic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Summary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46DD058-A304-26AC-DF2E-0516D705E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20" y="884523"/>
            <a:ext cx="9852740" cy="420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Sequence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Labeling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label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each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element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a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sequence</a:t>
            </a: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Part-</a:t>
            </a:r>
            <a:r>
              <a:rPr kumimoji="0" lang="de-DE" altLang="de-DE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of</a:t>
            </a:r>
            <a: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-Speech Tagging: </a:t>
            </a:r>
            <a:r>
              <a:rPr kumimoji="0" lang="de-DE" altLang="de-DE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label</a:t>
            </a:r>
            <a:r>
              <a:rPr kumimoji="0" lang="de-DE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each</a:t>
            </a:r>
            <a:r>
              <a:rPr kumimoji="0" lang="de-DE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word</a:t>
            </a:r>
            <a:r>
              <a:rPr kumimoji="0" lang="de-DE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a </a:t>
            </a:r>
            <a:r>
              <a:rPr kumimoji="0" lang="de-DE" altLang="de-DE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sentence</a:t>
            </a:r>
            <a:r>
              <a:rPr kumimoji="0" lang="de-DE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with</a:t>
            </a:r>
            <a:r>
              <a:rPr kumimoji="0" lang="de-DE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 </a:t>
            </a:r>
            <a:r>
              <a:rPr kumimoji="0" lang="de-DE" altLang="de-DE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part-of-speech</a:t>
            </a:r>
            <a:r>
              <a:rPr kumimoji="0" lang="de-DE" altLang="de-DE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tag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>
                <a:latin typeface="+mj-lt"/>
              </a:rPr>
              <a:t>Applications: 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dirty="0" err="1">
                <a:latin typeface="+mj-lt"/>
              </a:rPr>
              <a:t>protein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secondary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structure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prediction</a:t>
            </a:r>
            <a:endParaRPr lang="de-DE" altLang="de-DE" dirty="0">
              <a:latin typeface="+mj-lt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dirty="0" err="1">
                <a:latin typeface="+mj-lt"/>
              </a:rPr>
              <a:t>anomaly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detection</a:t>
            </a:r>
            <a:r>
              <a:rPr lang="de-DE" altLang="de-DE" dirty="0">
                <a:latin typeface="+mj-lt"/>
              </a:rPr>
              <a:t> in </a:t>
            </a:r>
            <a:r>
              <a:rPr lang="de-DE" altLang="de-DE" dirty="0" err="1">
                <a:latin typeface="+mj-lt"/>
              </a:rPr>
              <a:t>user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interactions</a:t>
            </a:r>
            <a:endParaRPr lang="de-DE" altLang="de-DE" dirty="0">
              <a:latin typeface="+mj-lt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dirty="0" err="1">
                <a:latin typeface="+mj-lt"/>
              </a:rPr>
              <a:t>part-of-speech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tagging</a:t>
            </a:r>
            <a:r>
              <a:rPr lang="de-DE" altLang="de-DE" dirty="0">
                <a:latin typeface="+mj-lt"/>
              </a:rPr>
              <a:t>: </a:t>
            </a:r>
            <a:r>
              <a:rPr lang="de-DE" altLang="de-DE" dirty="0" err="1">
                <a:latin typeface="+mj-lt"/>
              </a:rPr>
              <a:t>query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expansion</a:t>
            </a:r>
            <a:r>
              <a:rPr lang="de-DE" altLang="de-DE" dirty="0">
                <a:latin typeface="+mj-lt"/>
              </a:rPr>
              <a:t>, NER, </a:t>
            </a:r>
            <a:r>
              <a:rPr lang="de-DE" altLang="de-DE" dirty="0" err="1">
                <a:latin typeface="+mj-lt"/>
              </a:rPr>
              <a:t>machine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translation</a:t>
            </a:r>
            <a:endParaRPr lang="de-DE" altLang="de-DE" dirty="0">
              <a:latin typeface="+mj-lt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de-DE" altLang="de-DE" dirty="0">
              <a:latin typeface="+mj-lt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de-DE" altLang="de-DE" dirty="0"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B3D19A3-75B4-3680-C55E-E0974D7E3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212" y="5129549"/>
            <a:ext cx="2007548" cy="11748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C538D53-CF0C-0480-8BB9-D92847069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930" y="5065057"/>
            <a:ext cx="3523459" cy="149087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83A69D5-2436-48E3-5F02-5B87CB9866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96" y="5014381"/>
            <a:ext cx="2276107" cy="144271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3AEC080-42C0-2FF4-71F9-9CFF3717C02F}"/>
              </a:ext>
            </a:extLst>
          </p:cNvPr>
          <p:cNvSpPr txBox="1"/>
          <p:nvPr/>
        </p:nvSpPr>
        <p:spPr>
          <a:xfrm>
            <a:off x="5612782" y="3712752"/>
            <a:ext cx="7530790" cy="880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dirty="0">
                <a:latin typeface="+mj-lt"/>
              </a:rPr>
              <a:t>Neural-network-</a:t>
            </a:r>
            <a:r>
              <a:rPr lang="de-DE" altLang="de-DE" dirty="0" err="1">
                <a:latin typeface="+mj-lt"/>
              </a:rPr>
              <a:t>based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approaches</a:t>
            </a:r>
            <a:r>
              <a:rPr lang="de-DE" altLang="de-DE" dirty="0">
                <a:latin typeface="+mj-lt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dirty="0">
                <a:latin typeface="+mj-lt"/>
              </a:rPr>
              <a:t>LSTMs			Transformers (BERT)</a:t>
            </a:r>
            <a:endParaRPr kumimoji="0" lang="de-DE" altLang="de-DE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FA60C65-FA4C-CAB4-106B-4B90F6744D80}"/>
              </a:ext>
            </a:extLst>
          </p:cNvPr>
          <p:cNvSpPr txBox="1"/>
          <p:nvPr/>
        </p:nvSpPr>
        <p:spPr>
          <a:xfrm>
            <a:off x="484052" y="3712752"/>
            <a:ext cx="6623824" cy="880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Traditional 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approaches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Rule-</a:t>
            </a:r>
            <a:r>
              <a:rPr kumimoji="0" lang="de-DE" altLang="de-DE" sz="1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Based</a:t>
            </a:r>
            <a:r>
              <a:rPr kumimoji="0" lang="de-DE" altLang="de-DE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Methods 	HMMs</a:t>
            </a:r>
          </a:p>
        </p:txBody>
      </p:sp>
    </p:spTree>
    <p:extLst>
      <p:ext uri="{BB962C8B-B14F-4D97-AF65-F5344CB8AC3E}">
        <p14:creationId xmlns:p14="http://schemas.microsoft.com/office/powerpoint/2010/main" val="1216669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5A870AC-A57D-1514-8C2C-E1965DAD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773A-D733-4236-8249-302E166B7A2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78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9094527-9329-1222-218E-0AC355DE92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75" y="2097002"/>
            <a:ext cx="5596921" cy="3547616"/>
          </a:xfrm>
          <a:prstGeom prst="rect">
            <a:avLst/>
          </a:prstGeom>
        </p:spPr>
      </p:pic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Long-Short-Term-Memory (LSTM)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 2">
            <a:extLst>
              <a:ext uri="{FF2B5EF4-FFF2-40B4-BE49-F238E27FC236}">
                <a16:creationId xmlns:a16="http://schemas.microsoft.com/office/drawing/2014/main" id="{332E367D-FC7B-9D1E-3098-3AA5DF13C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47" y="1562071"/>
            <a:ext cx="41443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dirty="0">
                <a:latin typeface="+mj-lt"/>
              </a:rPr>
              <a:t>LSTM </a:t>
            </a:r>
            <a:r>
              <a:rPr lang="de-DE" altLang="de-DE" dirty="0" err="1">
                <a:latin typeface="+mj-lt"/>
              </a:rPr>
              <a:t>Cell</a:t>
            </a:r>
            <a:endParaRPr kumimoji="0" lang="de-DE" altLang="de-DE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86" name="Rectangle 2 1">
            <a:extLst>
              <a:ext uri="{FF2B5EF4-FFF2-40B4-BE49-F238E27FC236}">
                <a16:creationId xmlns:a16="http://schemas.microsoft.com/office/drawing/2014/main" id="{721B4706-CC93-4C6B-E85B-A30741248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5862" y="2483463"/>
            <a:ext cx="10993067" cy="2542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 err="1">
                <a:latin typeface="+mj-lt"/>
              </a:rPr>
              <a:t>i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nput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dirty="0" err="1">
                <a:latin typeface="+mj-lt"/>
              </a:rPr>
              <a:t>h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idden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state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     and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cell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state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dirty="0" err="1">
                <a:latin typeface="+mj-lt"/>
              </a:rPr>
              <a:t>i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nput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gate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    </a:t>
            </a:r>
            <a:r>
              <a:rPr lang="de-DE" altLang="de-DE" dirty="0">
                <a:latin typeface="+mj-lt"/>
              </a:rPr>
              <a:t>, </a:t>
            </a:r>
            <a:r>
              <a:rPr lang="de-DE" altLang="de-DE" dirty="0" err="1">
                <a:latin typeface="+mj-lt"/>
              </a:rPr>
              <a:t>output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gate</a:t>
            </a:r>
            <a:r>
              <a:rPr lang="de-DE" altLang="de-DE" dirty="0">
                <a:latin typeface="+mj-lt"/>
              </a:rPr>
              <a:t>      , and </a:t>
            </a:r>
            <a:r>
              <a:rPr lang="de-DE" altLang="de-DE" dirty="0" err="1">
                <a:latin typeface="+mj-lt"/>
              </a:rPr>
              <a:t>forget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gate</a:t>
            </a: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>
                <a:latin typeface="+mj-lt"/>
              </a:rPr>
              <a:t>     ,     , and      </a:t>
            </a:r>
            <a:r>
              <a:rPr lang="de-DE" altLang="de-DE" dirty="0" err="1">
                <a:latin typeface="+mj-lt"/>
              </a:rPr>
              <a:t>are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functions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of</a:t>
            </a:r>
            <a:r>
              <a:rPr lang="de-DE" altLang="de-DE" dirty="0">
                <a:latin typeface="+mj-lt"/>
              </a:rPr>
              <a:t>         and 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>
                <a:latin typeface="+mj-lt"/>
              </a:rPr>
              <a:t>       </a:t>
            </a:r>
            <a:r>
              <a:rPr lang="de-DE" altLang="de-DE" dirty="0" err="1">
                <a:latin typeface="+mj-lt"/>
              </a:rPr>
              <a:t>is</a:t>
            </a:r>
            <a:r>
              <a:rPr lang="de-DE" altLang="de-DE" dirty="0">
                <a:latin typeface="+mj-lt"/>
              </a:rPr>
              <a:t> a </a:t>
            </a:r>
            <a:r>
              <a:rPr lang="de-DE" altLang="de-DE" dirty="0" err="1">
                <a:latin typeface="+mj-lt"/>
              </a:rPr>
              <a:t>function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of</a:t>
            </a:r>
            <a:r>
              <a:rPr lang="de-DE" altLang="de-DE" dirty="0">
                <a:latin typeface="+mj-lt"/>
              </a:rPr>
              <a:t>           ,      ,       , and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>
                <a:latin typeface="+mj-lt"/>
              </a:rPr>
              <a:t>       </a:t>
            </a:r>
            <a:r>
              <a:rPr lang="de-DE" altLang="de-DE" dirty="0" err="1">
                <a:latin typeface="+mj-lt"/>
              </a:rPr>
              <a:t>is</a:t>
            </a:r>
            <a:r>
              <a:rPr lang="de-DE" altLang="de-DE" dirty="0">
                <a:latin typeface="+mj-lt"/>
              </a:rPr>
              <a:t> a </a:t>
            </a:r>
            <a:r>
              <a:rPr lang="de-DE" altLang="de-DE" dirty="0" err="1">
                <a:latin typeface="+mj-lt"/>
              </a:rPr>
              <a:t>function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of</a:t>
            </a:r>
            <a:r>
              <a:rPr lang="de-DE" altLang="de-DE" dirty="0">
                <a:latin typeface="+mj-lt"/>
              </a:rPr>
              <a:t>          and  </a:t>
            </a:r>
          </a:p>
        </p:txBody>
      </p:sp>
      <p:pic>
        <p:nvPicPr>
          <p:cNvPr id="1089" name="Grafik 1088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_t$&#10;&#10;\end{document}" title="IguanaTex Bitmap Display">
            <a:extLst>
              <a:ext uri="{FF2B5EF4-FFF2-40B4-BE49-F238E27FC236}">
                <a16:creationId xmlns:a16="http://schemas.microsoft.com/office/drawing/2014/main" id="{480A0425-1051-DA10-1E74-BFED6C253D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277" y="2692549"/>
            <a:ext cx="248686" cy="181029"/>
          </a:xfrm>
          <a:prstGeom prst="rect">
            <a:avLst/>
          </a:prstGeom>
        </p:spPr>
      </p:pic>
      <p:pic>
        <p:nvPicPr>
          <p:cNvPr id="1096" name="Grafik 1095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h_t$&#10;&#10;\end{document}" title="IguanaTex Bitmap Display">
            <a:extLst>
              <a:ext uri="{FF2B5EF4-FFF2-40B4-BE49-F238E27FC236}">
                <a16:creationId xmlns:a16="http://schemas.microsoft.com/office/drawing/2014/main" id="{545738D7-3CFD-01BD-9D71-53CE29BD6C8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22" y="3042231"/>
            <a:ext cx="244435" cy="259509"/>
          </a:xfrm>
          <a:prstGeom prst="rect">
            <a:avLst/>
          </a:prstGeom>
        </p:spPr>
      </p:pic>
      <p:pic>
        <p:nvPicPr>
          <p:cNvPr id="1094" name="Grafik 1093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c_t$&#10;&#10;\end{document}" title="IguanaTex Bitmap Display">
            <a:extLst>
              <a:ext uri="{FF2B5EF4-FFF2-40B4-BE49-F238E27FC236}">
                <a16:creationId xmlns:a16="http://schemas.microsoft.com/office/drawing/2014/main" id="{E040973E-2523-B160-0B09-4BFAC372666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342" y="3106674"/>
            <a:ext cx="204956" cy="181618"/>
          </a:xfrm>
          <a:prstGeom prst="rect">
            <a:avLst/>
          </a:prstGeom>
        </p:spPr>
      </p:pic>
      <p:pic>
        <p:nvPicPr>
          <p:cNvPr id="1099" name="Grafik 1098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i_t$&#10;&#10;\end{document}" title="IguanaTex Bitmap Display">
            <a:extLst>
              <a:ext uri="{FF2B5EF4-FFF2-40B4-BE49-F238E27FC236}">
                <a16:creationId xmlns:a16="http://schemas.microsoft.com/office/drawing/2014/main" id="{096FDF6A-9CB8-05D2-3DF4-812AFA57AC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387" y="3457048"/>
            <a:ext cx="183303" cy="250209"/>
          </a:xfrm>
          <a:prstGeom prst="rect">
            <a:avLst/>
          </a:prstGeom>
        </p:spPr>
      </p:pic>
      <p:pic>
        <p:nvPicPr>
          <p:cNvPr id="1102" name="Grafik 1101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o_t$&#10;&#10;\end{document}" title="IguanaTex Bitmap Display">
            <a:extLst>
              <a:ext uri="{FF2B5EF4-FFF2-40B4-BE49-F238E27FC236}">
                <a16:creationId xmlns:a16="http://schemas.microsoft.com/office/drawing/2014/main" id="{09F6D7B7-0E8E-D87E-8CC1-135D7F85F5B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242" y="3535921"/>
            <a:ext cx="224079" cy="183918"/>
          </a:xfrm>
          <a:prstGeom prst="rect">
            <a:avLst/>
          </a:prstGeom>
        </p:spPr>
      </p:pic>
      <p:pic>
        <p:nvPicPr>
          <p:cNvPr id="1107" name="Grafik 1106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f_t$&#10;&#10;\end{document}" title="IguanaTex Bitmap Display">
            <a:extLst>
              <a:ext uri="{FF2B5EF4-FFF2-40B4-BE49-F238E27FC236}">
                <a16:creationId xmlns:a16="http://schemas.microsoft.com/office/drawing/2014/main" id="{7E847557-D7A1-7D4D-3784-25602AEA47C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389" y="3467680"/>
            <a:ext cx="226358" cy="282021"/>
          </a:xfrm>
          <a:prstGeom prst="rect">
            <a:avLst/>
          </a:prstGeom>
        </p:spPr>
      </p:pic>
      <p:pic>
        <p:nvPicPr>
          <p:cNvPr id="1108" name="Grafik 1107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i_t$&#10;&#10;\end{document}" title="IguanaTex Bitmap Display">
            <a:extLst>
              <a:ext uri="{FF2B5EF4-FFF2-40B4-BE49-F238E27FC236}">
                <a16:creationId xmlns:a16="http://schemas.microsoft.com/office/drawing/2014/main" id="{410AAA32-F305-054E-8177-9973DA3BFDD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938" y="3870810"/>
            <a:ext cx="183303" cy="250209"/>
          </a:xfrm>
          <a:prstGeom prst="rect">
            <a:avLst/>
          </a:prstGeom>
        </p:spPr>
      </p:pic>
      <p:pic>
        <p:nvPicPr>
          <p:cNvPr id="1109" name="Grafik 1108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_t$&#10;&#10;\end{document}" title="IguanaTex Bitmap Display">
            <a:extLst>
              <a:ext uri="{FF2B5EF4-FFF2-40B4-BE49-F238E27FC236}">
                <a16:creationId xmlns:a16="http://schemas.microsoft.com/office/drawing/2014/main" id="{BEA54FC5-EFDD-629F-2036-A16972647C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532" y="3925868"/>
            <a:ext cx="248686" cy="181029"/>
          </a:xfrm>
          <a:prstGeom prst="rect">
            <a:avLst/>
          </a:prstGeom>
        </p:spPr>
      </p:pic>
      <p:pic>
        <p:nvPicPr>
          <p:cNvPr id="1112" name="Grafik 1111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h_{t-1}$&#10;&#10;\end{document}" title="IguanaTex Bitmap Display">
            <a:extLst>
              <a:ext uri="{FF2B5EF4-FFF2-40B4-BE49-F238E27FC236}">
                <a16:creationId xmlns:a16="http://schemas.microsoft.com/office/drawing/2014/main" id="{DFD5B959-5DCC-96BC-25E0-3E4AE908EFE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964" y="3853371"/>
            <a:ext cx="553651" cy="261330"/>
          </a:xfrm>
          <a:prstGeom prst="rect">
            <a:avLst/>
          </a:prstGeom>
        </p:spPr>
      </p:pic>
      <p:pic>
        <p:nvPicPr>
          <p:cNvPr id="1113" name="Grafik 1112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f_t$&#10;&#10;\end{document}" title="IguanaTex Bitmap Display">
            <a:extLst>
              <a:ext uri="{FF2B5EF4-FFF2-40B4-BE49-F238E27FC236}">
                <a16:creationId xmlns:a16="http://schemas.microsoft.com/office/drawing/2014/main" id="{08A225CD-C682-0FD9-F99F-AF52A4BC3FE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799" y="3861322"/>
            <a:ext cx="226358" cy="282021"/>
          </a:xfrm>
          <a:prstGeom prst="rect">
            <a:avLst/>
          </a:prstGeom>
        </p:spPr>
      </p:pic>
      <p:pic>
        <p:nvPicPr>
          <p:cNvPr id="1114" name="Grafik 1113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h_t$&#10;&#10;\end{document}" title="IguanaTex Bitmap Display">
            <a:extLst>
              <a:ext uri="{FF2B5EF4-FFF2-40B4-BE49-F238E27FC236}">
                <a16:creationId xmlns:a16="http://schemas.microsoft.com/office/drawing/2014/main" id="{B1DBFD46-2CB0-9E99-0991-A1BCBFAA8E5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844" y="4690639"/>
            <a:ext cx="244435" cy="259509"/>
          </a:xfrm>
          <a:prstGeom prst="rect">
            <a:avLst/>
          </a:prstGeom>
        </p:spPr>
      </p:pic>
      <p:pic>
        <p:nvPicPr>
          <p:cNvPr id="1115" name="Grafik 111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o_t$&#10;&#10;\end{document}" title="IguanaTex Bitmap Display">
            <a:extLst>
              <a:ext uri="{FF2B5EF4-FFF2-40B4-BE49-F238E27FC236}">
                <a16:creationId xmlns:a16="http://schemas.microsoft.com/office/drawing/2014/main" id="{30A35920-5B57-D164-DCA4-8125EDD05971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961" y="3946685"/>
            <a:ext cx="224079" cy="183918"/>
          </a:xfrm>
          <a:prstGeom prst="rect">
            <a:avLst/>
          </a:prstGeom>
        </p:spPr>
      </p:pic>
      <p:pic>
        <p:nvPicPr>
          <p:cNvPr id="1116" name="Grafik 1115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o_t$&#10;&#10;\end{document}" title="IguanaTex Bitmap Display">
            <a:extLst>
              <a:ext uri="{FF2B5EF4-FFF2-40B4-BE49-F238E27FC236}">
                <a16:creationId xmlns:a16="http://schemas.microsoft.com/office/drawing/2014/main" id="{EF8C708B-58EB-6A9D-A5CD-CB70EFACDBEB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486" y="4352652"/>
            <a:ext cx="224079" cy="183918"/>
          </a:xfrm>
          <a:prstGeom prst="rect">
            <a:avLst/>
          </a:prstGeom>
        </p:spPr>
      </p:pic>
      <p:pic>
        <p:nvPicPr>
          <p:cNvPr id="1123" name="Grafik 1122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c_{t-1}$&#10;&#10;\end{document}" title="IguanaTex Bitmap Display">
            <a:extLst>
              <a:ext uri="{FF2B5EF4-FFF2-40B4-BE49-F238E27FC236}">
                <a16:creationId xmlns:a16="http://schemas.microsoft.com/office/drawing/2014/main" id="{D2A019C0-B82A-78E7-F0DB-AED252C8B78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01" y="4346386"/>
            <a:ext cx="517829" cy="183918"/>
          </a:xfrm>
          <a:prstGeom prst="rect">
            <a:avLst/>
          </a:prstGeom>
        </p:spPr>
      </p:pic>
      <p:pic>
        <p:nvPicPr>
          <p:cNvPr id="1124" name="Grafik 1123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i_t$&#10;&#10;\end{document}" title="IguanaTex Bitmap Display">
            <a:extLst>
              <a:ext uri="{FF2B5EF4-FFF2-40B4-BE49-F238E27FC236}">
                <a16:creationId xmlns:a16="http://schemas.microsoft.com/office/drawing/2014/main" id="{8CFF1148-1854-A409-3286-DBBAACA3380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910" y="4294389"/>
            <a:ext cx="183303" cy="250209"/>
          </a:xfrm>
          <a:prstGeom prst="rect">
            <a:avLst/>
          </a:prstGeom>
        </p:spPr>
      </p:pic>
      <p:pic>
        <p:nvPicPr>
          <p:cNvPr id="1125" name="Grafik 112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f_t$&#10;&#10;\end{document}" title="IguanaTex Bitmap Display">
            <a:extLst>
              <a:ext uri="{FF2B5EF4-FFF2-40B4-BE49-F238E27FC236}">
                <a16:creationId xmlns:a16="http://schemas.microsoft.com/office/drawing/2014/main" id="{AF733763-866B-A1D1-723C-6111CD90DCF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495" y="4294384"/>
            <a:ext cx="226358" cy="282021"/>
          </a:xfrm>
          <a:prstGeom prst="rect">
            <a:avLst/>
          </a:prstGeom>
        </p:spPr>
      </p:pic>
      <p:pic>
        <p:nvPicPr>
          <p:cNvPr id="1126" name="Grafik 1125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o_t$&#10;&#10;\end{document}" title="IguanaTex Bitmap Display">
            <a:extLst>
              <a:ext uri="{FF2B5EF4-FFF2-40B4-BE49-F238E27FC236}">
                <a16:creationId xmlns:a16="http://schemas.microsoft.com/office/drawing/2014/main" id="{1F101E37-D8F5-2C70-F346-51D311411C6D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312" y="4767048"/>
            <a:ext cx="224079" cy="183918"/>
          </a:xfrm>
          <a:prstGeom prst="rect">
            <a:avLst/>
          </a:prstGeom>
        </p:spPr>
      </p:pic>
      <p:pic>
        <p:nvPicPr>
          <p:cNvPr id="1127" name="Grafik 1126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tilde{c}_t$&#10;&#10;\end{document}" title="IguanaTex Bitmap Display">
            <a:extLst>
              <a:ext uri="{FF2B5EF4-FFF2-40B4-BE49-F238E27FC236}">
                <a16:creationId xmlns:a16="http://schemas.microsoft.com/office/drawing/2014/main" id="{39446B7D-2A78-2D9E-F56C-505B490FE5CB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058" y="4698149"/>
            <a:ext cx="209576" cy="255341"/>
          </a:xfrm>
          <a:prstGeom prst="rect">
            <a:avLst/>
          </a:prstGeom>
        </p:spPr>
      </p:pic>
      <p:pic>
        <p:nvPicPr>
          <p:cNvPr id="1128" name="Grafik 1127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c_t$&#10;&#10;\end{document}" title="IguanaTex Bitmap Display">
            <a:extLst>
              <a:ext uri="{FF2B5EF4-FFF2-40B4-BE49-F238E27FC236}">
                <a16:creationId xmlns:a16="http://schemas.microsoft.com/office/drawing/2014/main" id="{E8514B71-A8DA-9804-A9C0-9062022E6DDF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844" y="4344585"/>
            <a:ext cx="204956" cy="181618"/>
          </a:xfrm>
          <a:prstGeom prst="rect">
            <a:avLst/>
          </a:prstGeom>
        </p:spPr>
      </p:pic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50FAD786-7823-55D9-30F4-C5610BECC8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591524"/>
              </p:ext>
            </p:extLst>
          </p:nvPr>
        </p:nvGraphicFramePr>
        <p:xfrm>
          <a:off x="401321" y="2150770"/>
          <a:ext cx="5514335" cy="3493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2" imgW="16047504" imgH="10164975" progId="">
                  <p:embed/>
                </p:oleObj>
              </mc:Choice>
              <mc:Fallback>
                <p:oleObj r:id="rId32" imgW="16047504" imgH="10164975" progId="">
                  <p:embed/>
                  <p:pic>
                    <p:nvPicPr>
                      <p:cNvPr id="3" name="Objekt 2">
                        <a:extLst>
                          <a:ext uri="{FF2B5EF4-FFF2-40B4-BE49-F238E27FC236}">
                            <a16:creationId xmlns:a16="http://schemas.microsoft.com/office/drawing/2014/main" id="{50FAD786-7823-55D9-30F4-C5610BECC8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1321" y="2150770"/>
                        <a:ext cx="5514335" cy="3493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466CE8ED-AFF1-D33B-C511-7772F90B24E2}"/>
              </a:ext>
            </a:extLst>
          </p:cNvPr>
          <p:cNvSpPr txBox="1"/>
          <p:nvPr/>
        </p:nvSpPr>
        <p:spPr>
          <a:xfrm>
            <a:off x="835440" y="5636839"/>
            <a:ext cx="46810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200" dirty="0" err="1">
                <a:latin typeface="+mj-lt"/>
              </a:rPr>
              <a:t>From</a:t>
            </a:r>
            <a:r>
              <a:rPr lang="de-DE" altLang="de-DE" sz="1200" dirty="0">
                <a:latin typeface="+mj-lt"/>
              </a:rPr>
              <a:t> Figure 6 in Luo et al., 2021 [1]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296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Sequence Labeling</a:t>
            </a:r>
            <a:endParaRPr lang="en-US" sz="1600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FF4848FA-DE79-BABA-B58C-0157B82210EB}"/>
              </a:ext>
            </a:extLst>
          </p:cNvPr>
          <p:cNvGrpSpPr/>
          <p:nvPr/>
        </p:nvGrpSpPr>
        <p:grpSpPr>
          <a:xfrm>
            <a:off x="266698" y="1048225"/>
            <a:ext cx="10993067" cy="1892826"/>
            <a:chOff x="266698" y="1284445"/>
            <a:chExt cx="10993067" cy="1892826"/>
          </a:xfrm>
        </p:grpSpPr>
        <p:sp>
          <p:nvSpPr>
            <p:cNvPr id="7" name="Rectangle 2 1">
              <a:extLst>
                <a:ext uri="{FF2B5EF4-FFF2-40B4-BE49-F238E27FC236}">
                  <a16:creationId xmlns:a16="http://schemas.microsoft.com/office/drawing/2014/main" id="{546DD058-A304-26AC-DF2E-0516D705E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698" y="1284445"/>
              <a:ext cx="10993067" cy="1892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de-DE" altLang="de-DE" sz="1800" b="0" i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Supervised</a:t>
              </a:r>
              <a:r>
                <a:rPr kumimoji="0" lang="de-DE" altLang="de-DE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Learning: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de-DE" altLang="de-DE" dirty="0" err="1">
                  <a:latin typeface="+mj-lt"/>
                </a:rPr>
                <a:t>instances</a:t>
              </a:r>
              <a:r>
                <a:rPr lang="de-DE" altLang="de-DE" dirty="0">
                  <a:latin typeface="+mj-lt"/>
                </a:rPr>
                <a:t>            and </a:t>
              </a:r>
              <a:r>
                <a:rPr lang="de-DE" altLang="de-DE" dirty="0" err="1">
                  <a:latin typeface="+mj-lt"/>
                </a:rPr>
                <a:t>label</a:t>
              </a:r>
              <a:r>
                <a:rPr lang="de-DE" altLang="de-DE" dirty="0">
                  <a:latin typeface="+mj-lt"/>
                </a:rPr>
                <a:t>          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de-DE" altLang="de-DE" dirty="0" err="1">
                  <a:latin typeface="+mj-lt"/>
                </a:rPr>
                <a:t>l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earn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function</a:t>
              </a:r>
              <a:endPara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lang="de-DE" altLang="de-DE" dirty="0">
                <a:latin typeface="+mj-lt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pic>
          <p:nvPicPr>
            <p:cNvPr id="15" name="Grafik 1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\in\mathcal{X}$&#10;&#10;\end{document}" title="IguanaTex Bitmap Display">
              <a:extLst>
                <a:ext uri="{FF2B5EF4-FFF2-40B4-BE49-F238E27FC236}">
                  <a16:creationId xmlns:a16="http://schemas.microsoft.com/office/drawing/2014/main" id="{D2FA0341-4C08-41DA-1E50-14DE8443DC14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473" y="1744359"/>
              <a:ext cx="588552" cy="164811"/>
            </a:xfrm>
            <a:prstGeom prst="rect">
              <a:avLst/>
            </a:prstGeom>
          </p:spPr>
        </p:pic>
        <p:pic>
          <p:nvPicPr>
            <p:cNvPr id="18" name="Grafik 17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\in\mathcal{Y}$&#10;&#10;\end{document}" title="IguanaTex Bitmap Display">
              <a:extLst>
                <a:ext uri="{FF2B5EF4-FFF2-40B4-BE49-F238E27FC236}">
                  <a16:creationId xmlns:a16="http://schemas.microsoft.com/office/drawing/2014/main" id="{19F75E8F-D605-406D-33BB-1CC48FE1DB59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523" y="1744358"/>
              <a:ext cx="556855" cy="204136"/>
            </a:xfrm>
            <a:prstGeom prst="rect">
              <a:avLst/>
            </a:prstGeom>
          </p:spPr>
        </p:pic>
        <p:pic>
          <p:nvPicPr>
            <p:cNvPr id="21" name="Grafik 20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f:\mathcal{X}\rightarrow\mathcal{Y}$&#10;&#10;\end{document}" title="IguanaTex Bitmap Display">
              <a:extLst>
                <a:ext uri="{FF2B5EF4-FFF2-40B4-BE49-F238E27FC236}">
                  <a16:creationId xmlns:a16="http://schemas.microsoft.com/office/drawing/2014/main" id="{68F3847D-CD33-E1A2-A9FE-053D5BEEB0A6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284" y="2158943"/>
              <a:ext cx="1033636" cy="210141"/>
            </a:xfrm>
            <a:prstGeom prst="rect">
              <a:avLst/>
            </a:prstGeom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900E508F-FBDD-193B-FA79-A2F3F050920F}"/>
              </a:ext>
            </a:extLst>
          </p:cNvPr>
          <p:cNvSpPr txBox="1"/>
          <p:nvPr/>
        </p:nvSpPr>
        <p:spPr>
          <a:xfrm>
            <a:off x="2472135" y="1055661"/>
            <a:ext cx="591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200" dirty="0">
                <a:latin typeface="+mj-lt"/>
              </a:rPr>
              <a:t>[1]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36FD5A-F60E-9034-2A51-36D7409F11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32872" y="1212999"/>
            <a:ext cx="1560000" cy="144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11CADB-6FBD-85E6-FA43-EDF1565AE0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47911" y="1244274"/>
            <a:ext cx="1666222" cy="1440000"/>
          </a:xfrm>
          <a:prstGeom prst="rect">
            <a:avLst/>
          </a:prstGeom>
        </p:spPr>
      </p:pic>
      <p:pic>
        <p:nvPicPr>
          <p:cNvPr id="8" name="Grafik 7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_1=$&#10;&#10;\end{document}" title="IguanaTex Bitmap Display">
            <a:extLst>
              <a:ext uri="{FF2B5EF4-FFF2-40B4-BE49-F238E27FC236}">
                <a16:creationId xmlns:a16="http://schemas.microsoft.com/office/drawing/2014/main" id="{8BAA4E0E-5653-F106-EB50-DA813A31EB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065" y="1280154"/>
            <a:ext cx="458935" cy="137006"/>
          </a:xfrm>
          <a:prstGeom prst="rect">
            <a:avLst/>
          </a:prstGeom>
        </p:spPr>
      </p:pic>
      <p:pic>
        <p:nvPicPr>
          <p:cNvPr id="9" name="Grafik 8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_1=$good boy&#10;&#10;\end{document}" title="IguanaTex Bitmap Display">
            <a:extLst>
              <a:ext uri="{FF2B5EF4-FFF2-40B4-BE49-F238E27FC236}">
                <a16:creationId xmlns:a16="http://schemas.microsoft.com/office/drawing/2014/main" id="{0EF92E72-99E4-24F6-96FF-3AAC6655288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7" y="2698983"/>
            <a:ext cx="1373491" cy="209686"/>
          </a:xfrm>
          <a:prstGeom prst="rect">
            <a:avLst/>
          </a:prstGeom>
        </p:spPr>
      </p:pic>
      <p:pic>
        <p:nvPicPr>
          <p:cNvPr id="10" name="Grafik 9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_2=$bad boy&#10;&#10;\end{document}" title="IguanaTex Bitmap Display">
            <a:extLst>
              <a:ext uri="{FF2B5EF4-FFF2-40B4-BE49-F238E27FC236}">
                <a16:creationId xmlns:a16="http://schemas.microsoft.com/office/drawing/2014/main" id="{A826451F-047E-F758-93E0-B88A7D493F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528" y="2697110"/>
            <a:ext cx="1258688" cy="209686"/>
          </a:xfrm>
          <a:prstGeom prst="rect">
            <a:avLst/>
          </a:prstGeom>
        </p:spPr>
      </p:pic>
      <p:pic>
        <p:nvPicPr>
          <p:cNvPr id="11" name="Grafik 10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_2=$&#10;&#10;\end{document}" title="IguanaTex Bitmap Display">
            <a:extLst>
              <a:ext uri="{FF2B5EF4-FFF2-40B4-BE49-F238E27FC236}">
                <a16:creationId xmlns:a16="http://schemas.microsoft.com/office/drawing/2014/main" id="{39439457-CC6D-B26D-6F0C-F4AA94A5384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404" y="1275393"/>
            <a:ext cx="460728" cy="137927"/>
          </a:xfrm>
          <a:prstGeom prst="rect">
            <a:avLst/>
          </a:prstGeom>
        </p:spPr>
      </p:pic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529CB436-2BA5-2051-07E1-11749106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50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Sequence Labeling</a:t>
            </a:r>
            <a:endParaRPr lang="en-US" sz="1600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FF4848FA-DE79-BABA-B58C-0157B82210EB}"/>
              </a:ext>
            </a:extLst>
          </p:cNvPr>
          <p:cNvGrpSpPr/>
          <p:nvPr/>
        </p:nvGrpSpPr>
        <p:grpSpPr>
          <a:xfrm>
            <a:off x="266698" y="1048225"/>
            <a:ext cx="10993067" cy="2819618"/>
            <a:chOff x="266698" y="1284445"/>
            <a:chExt cx="10993067" cy="2819618"/>
          </a:xfrm>
        </p:grpSpPr>
        <p:sp>
          <p:nvSpPr>
            <p:cNvPr id="7" name="Rectangle 2 1">
              <a:extLst>
                <a:ext uri="{FF2B5EF4-FFF2-40B4-BE49-F238E27FC236}">
                  <a16:creationId xmlns:a16="http://schemas.microsoft.com/office/drawing/2014/main" id="{546DD058-A304-26AC-DF2E-0516D705E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698" y="1284445"/>
              <a:ext cx="10993067" cy="28196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de-DE" altLang="de-DE" sz="1800" b="0" i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Supervised</a:t>
              </a:r>
              <a:r>
                <a:rPr kumimoji="0" lang="de-DE" altLang="de-DE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Learning: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de-DE" altLang="de-DE" dirty="0" err="1">
                  <a:latin typeface="+mj-lt"/>
                </a:rPr>
                <a:t>instances</a:t>
              </a:r>
              <a:r>
                <a:rPr lang="de-DE" altLang="de-DE" dirty="0">
                  <a:latin typeface="+mj-lt"/>
                </a:rPr>
                <a:t>            and </a:t>
              </a:r>
              <a:r>
                <a:rPr lang="de-DE" altLang="de-DE" dirty="0" err="1">
                  <a:latin typeface="+mj-lt"/>
                </a:rPr>
                <a:t>label</a:t>
              </a:r>
              <a:r>
                <a:rPr lang="de-DE" altLang="de-DE" dirty="0">
                  <a:latin typeface="+mj-lt"/>
                </a:rPr>
                <a:t>          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de-DE" altLang="de-DE" dirty="0" err="1">
                  <a:latin typeface="+mj-lt"/>
                </a:rPr>
                <a:t>l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earn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function</a:t>
              </a:r>
              <a:endPara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lang="de-DE" altLang="de-DE" dirty="0">
                <a:latin typeface="+mj-lt"/>
              </a:endParaRP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00" dirty="0"/>
                <a:t>Sequence Labeling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: </a:t>
              </a:r>
              <a:endParaRPr lang="de-DE" altLang="de-DE" dirty="0">
                <a:latin typeface="+mj-lt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 :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tokens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,     :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space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of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all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sequences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over</a:t>
              </a:r>
              <a:endPara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de-DE" altLang="de-DE" dirty="0"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: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set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of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labels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,      :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set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of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all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sequences</a:t>
              </a:r>
              <a:r>
                <a:rPr lang="de-DE" altLang="de-DE" dirty="0">
                  <a:latin typeface="+mj-lt"/>
                </a:rPr>
                <a:t> </a:t>
              </a:r>
              <a:r>
                <a:rPr lang="de-DE" altLang="de-DE" dirty="0" err="1">
                  <a:latin typeface="+mj-lt"/>
                </a:rPr>
                <a:t>over</a:t>
              </a:r>
              <a:endParaRPr lang="de-DE" altLang="de-DE" dirty="0">
                <a:latin typeface="+mj-lt"/>
              </a:endParaRPr>
            </a:p>
          </p:txBody>
        </p:sp>
        <p:pic>
          <p:nvPicPr>
            <p:cNvPr id="15" name="Grafik 1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\in\mathcal{X}$&#10;&#10;\end{document}" title="IguanaTex Bitmap Display">
              <a:extLst>
                <a:ext uri="{FF2B5EF4-FFF2-40B4-BE49-F238E27FC236}">
                  <a16:creationId xmlns:a16="http://schemas.microsoft.com/office/drawing/2014/main" id="{D2FA0341-4C08-41DA-1E50-14DE8443DC1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473" y="1744359"/>
              <a:ext cx="588552" cy="164811"/>
            </a:xfrm>
            <a:prstGeom prst="rect">
              <a:avLst/>
            </a:prstGeom>
          </p:spPr>
        </p:pic>
        <p:pic>
          <p:nvPicPr>
            <p:cNvPr id="18" name="Grafik 17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\in\mathcal{Y}$&#10;&#10;\end{document}" title="IguanaTex Bitmap Display">
              <a:extLst>
                <a:ext uri="{FF2B5EF4-FFF2-40B4-BE49-F238E27FC236}">
                  <a16:creationId xmlns:a16="http://schemas.microsoft.com/office/drawing/2014/main" id="{19F75E8F-D605-406D-33BB-1CC48FE1DB5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523" y="1744358"/>
              <a:ext cx="556855" cy="204136"/>
            </a:xfrm>
            <a:prstGeom prst="rect">
              <a:avLst/>
            </a:prstGeom>
          </p:spPr>
        </p:pic>
        <p:pic>
          <p:nvPicPr>
            <p:cNvPr id="21" name="Grafik 20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f:\mathcal{X}\rightarrow\mathcal{Y}$&#10;&#10;\end{document}" title="IguanaTex Bitmap Display">
              <a:extLst>
                <a:ext uri="{FF2B5EF4-FFF2-40B4-BE49-F238E27FC236}">
                  <a16:creationId xmlns:a16="http://schemas.microsoft.com/office/drawing/2014/main" id="{68F3847D-CD33-E1A2-A9FE-053D5BEEB0A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284" y="2158943"/>
              <a:ext cx="1033636" cy="210141"/>
            </a:xfrm>
            <a:prstGeom prst="rect">
              <a:avLst/>
            </a:prstGeom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900E508F-FBDD-193B-FA79-A2F3F050920F}"/>
              </a:ext>
            </a:extLst>
          </p:cNvPr>
          <p:cNvSpPr txBox="1"/>
          <p:nvPr/>
        </p:nvSpPr>
        <p:spPr>
          <a:xfrm>
            <a:off x="2472135" y="1055661"/>
            <a:ext cx="591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200" dirty="0">
                <a:latin typeface="+mj-lt"/>
              </a:rPr>
              <a:t>[1]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1" name="Grafik 10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V}$&#10;&#10;\end{document}" title="IguanaTex Bitmap Display">
            <a:extLst>
              <a:ext uri="{FF2B5EF4-FFF2-40B4-BE49-F238E27FC236}">
                <a16:creationId xmlns:a16="http://schemas.microsoft.com/office/drawing/2014/main" id="{2E3E5A82-1226-74CC-16F1-DAB5C17408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0" y="3158600"/>
            <a:ext cx="144732" cy="169510"/>
          </a:xfrm>
          <a:prstGeom prst="rect">
            <a:avLst/>
          </a:prstGeom>
        </p:spPr>
      </p:pic>
      <p:pic>
        <p:nvPicPr>
          <p:cNvPr id="16" name="Grafik 15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T}$&#10;&#10;\end{document}" title="IguanaTex Bitmap Display">
            <a:extLst>
              <a:ext uri="{FF2B5EF4-FFF2-40B4-BE49-F238E27FC236}">
                <a16:creationId xmlns:a16="http://schemas.microsoft.com/office/drawing/2014/main" id="{40EEE6E0-59BE-F2ED-92CF-BF928D48EA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0" y="3529891"/>
            <a:ext cx="186458" cy="18502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968E1C4-9492-1413-0BD5-DAA5A63E1BAB}"/>
              </a:ext>
            </a:extLst>
          </p:cNvPr>
          <p:cNvSpPr/>
          <p:nvPr/>
        </p:nvSpPr>
        <p:spPr>
          <a:xfrm>
            <a:off x="3817270" y="5349862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39540D8A-699C-30FD-3FBF-24906514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6</a:t>
            </a:fld>
            <a:endParaRPr lang="en-US"/>
          </a:p>
        </p:txBody>
      </p:sp>
      <p:pic>
        <p:nvPicPr>
          <p:cNvPr id="14" name="Grafik 13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X}$&#10;&#10;\end{document}" title="IguanaTex Bitmap Display">
            <a:extLst>
              <a:ext uri="{FF2B5EF4-FFF2-40B4-BE49-F238E27FC236}">
                <a16:creationId xmlns:a16="http://schemas.microsoft.com/office/drawing/2014/main" id="{EDD0FBC3-A593-57D5-576F-BE514F46D8D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39" y="3169348"/>
            <a:ext cx="174619" cy="156921"/>
          </a:xfrm>
          <a:prstGeom prst="rect">
            <a:avLst/>
          </a:prstGeom>
        </p:spPr>
      </p:pic>
      <p:pic>
        <p:nvPicPr>
          <p:cNvPr id="19" name="Grafik 18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V}$&#10;&#10;\end{document}" title="IguanaTex Bitmap Display">
            <a:extLst>
              <a:ext uri="{FF2B5EF4-FFF2-40B4-BE49-F238E27FC236}">
                <a16:creationId xmlns:a16="http://schemas.microsoft.com/office/drawing/2014/main" id="{AD906320-A01E-2FC9-F518-33E6920E735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15" y="3170487"/>
            <a:ext cx="144732" cy="169510"/>
          </a:xfrm>
          <a:prstGeom prst="rect">
            <a:avLst/>
          </a:prstGeom>
        </p:spPr>
      </p:pic>
      <p:pic>
        <p:nvPicPr>
          <p:cNvPr id="20" name="Grafik 19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Y}$&#10;&#10;\end{document}" title="IguanaTex Bitmap Display">
            <a:extLst>
              <a:ext uri="{FF2B5EF4-FFF2-40B4-BE49-F238E27FC236}">
                <a16:creationId xmlns:a16="http://schemas.microsoft.com/office/drawing/2014/main" id="{CFD8169C-1A1F-E730-A39B-7B7C2A99F13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348" y="3567061"/>
            <a:ext cx="158629" cy="190675"/>
          </a:xfrm>
          <a:prstGeom prst="rect">
            <a:avLst/>
          </a:prstGeom>
        </p:spPr>
      </p:pic>
      <p:pic>
        <p:nvPicPr>
          <p:cNvPr id="22" name="Grafik 21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T}$&#10;&#10;\end{document}" title="IguanaTex Bitmap Display">
            <a:extLst>
              <a:ext uri="{FF2B5EF4-FFF2-40B4-BE49-F238E27FC236}">
                <a16:creationId xmlns:a16="http://schemas.microsoft.com/office/drawing/2014/main" id="{46BE8614-8C25-2FC7-B304-212737E3AE7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561" y="3562451"/>
            <a:ext cx="186458" cy="18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40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Sequence Labeling</a:t>
            </a:r>
            <a:endParaRPr lang="en-US" sz="1600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FF4848FA-DE79-BABA-B58C-0157B82210EB}"/>
              </a:ext>
            </a:extLst>
          </p:cNvPr>
          <p:cNvGrpSpPr/>
          <p:nvPr/>
        </p:nvGrpSpPr>
        <p:grpSpPr>
          <a:xfrm>
            <a:off x="266698" y="1048225"/>
            <a:ext cx="10993067" cy="4066113"/>
            <a:chOff x="266698" y="1284445"/>
            <a:chExt cx="10993067" cy="4066113"/>
          </a:xfrm>
        </p:grpSpPr>
        <p:sp>
          <p:nvSpPr>
            <p:cNvPr id="7" name="Rectangle 2 1">
              <a:extLst>
                <a:ext uri="{FF2B5EF4-FFF2-40B4-BE49-F238E27FC236}">
                  <a16:creationId xmlns:a16="http://schemas.microsoft.com/office/drawing/2014/main" id="{546DD058-A304-26AC-DF2E-0516D705E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698" y="1284445"/>
              <a:ext cx="10993067" cy="406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de-DE" altLang="de-DE" sz="1800" b="0" i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Supervised</a:t>
              </a:r>
              <a:r>
                <a:rPr kumimoji="0" lang="de-DE" altLang="de-DE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Learning: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de-DE" altLang="de-DE" dirty="0" err="1">
                  <a:latin typeface="+mj-lt"/>
                </a:rPr>
                <a:t>instances</a:t>
              </a:r>
              <a:r>
                <a:rPr lang="de-DE" altLang="de-DE" dirty="0">
                  <a:latin typeface="+mj-lt"/>
                </a:rPr>
                <a:t>            and </a:t>
              </a:r>
              <a:r>
                <a:rPr lang="de-DE" altLang="de-DE" dirty="0" err="1">
                  <a:latin typeface="+mj-lt"/>
                </a:rPr>
                <a:t>label</a:t>
              </a:r>
              <a:r>
                <a:rPr lang="de-DE" altLang="de-DE" dirty="0">
                  <a:latin typeface="+mj-lt"/>
                </a:rPr>
                <a:t>          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de-DE" altLang="de-DE" dirty="0" err="1">
                  <a:latin typeface="+mj-lt"/>
                </a:rPr>
                <a:t>l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earn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function</a:t>
              </a:r>
              <a:endPara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lang="de-DE" altLang="de-DE" dirty="0">
                <a:latin typeface="+mj-lt"/>
              </a:endParaRP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00" dirty="0"/>
                <a:t>Sequence Labeling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: </a:t>
              </a:r>
              <a:endParaRPr lang="de-DE" altLang="de-DE" dirty="0">
                <a:latin typeface="+mj-lt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 :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tokens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,     :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space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of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all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sequences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over</a:t>
              </a:r>
              <a:endPara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de-DE" altLang="de-DE" dirty="0"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: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set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of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labels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,      :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set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of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all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sequences</a:t>
              </a:r>
              <a:r>
                <a:rPr lang="de-DE" altLang="de-DE" dirty="0">
                  <a:latin typeface="+mj-lt"/>
                </a:rPr>
                <a:t> </a:t>
              </a:r>
              <a:r>
                <a:rPr lang="de-DE" altLang="de-DE" dirty="0" err="1">
                  <a:latin typeface="+mj-lt"/>
                </a:rPr>
                <a:t>over</a:t>
              </a:r>
              <a:endParaRPr lang="de-DE" altLang="de-DE" dirty="0">
                <a:latin typeface="+mj-lt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  <a:p>
              <a:pPr marR="0" lvl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de-DE" altLang="de-DE" dirty="0" err="1">
                  <a:latin typeface="+mj-lt"/>
                </a:rPr>
                <a:t>Example</a:t>
              </a:r>
              <a:r>
                <a:rPr lang="de-DE" altLang="de-DE" dirty="0">
                  <a:latin typeface="+mj-lt"/>
                </a:rPr>
                <a:t> 1:</a:t>
              </a:r>
              <a:endPara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pic>
          <p:nvPicPr>
            <p:cNvPr id="15" name="Grafik 1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\in\mathcal{X}$&#10;&#10;\end{document}" title="IguanaTex Bitmap Display">
              <a:extLst>
                <a:ext uri="{FF2B5EF4-FFF2-40B4-BE49-F238E27FC236}">
                  <a16:creationId xmlns:a16="http://schemas.microsoft.com/office/drawing/2014/main" id="{D2FA0341-4C08-41DA-1E50-14DE8443DC14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473" y="1744359"/>
              <a:ext cx="588552" cy="164811"/>
            </a:xfrm>
            <a:prstGeom prst="rect">
              <a:avLst/>
            </a:prstGeom>
          </p:spPr>
        </p:pic>
        <p:pic>
          <p:nvPicPr>
            <p:cNvPr id="18" name="Grafik 17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\in\mathcal{Y}$&#10;&#10;\end{document}" title="IguanaTex Bitmap Display">
              <a:extLst>
                <a:ext uri="{FF2B5EF4-FFF2-40B4-BE49-F238E27FC236}">
                  <a16:creationId xmlns:a16="http://schemas.microsoft.com/office/drawing/2014/main" id="{19F75E8F-D605-406D-33BB-1CC48FE1DB59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523" y="1744358"/>
              <a:ext cx="556855" cy="204136"/>
            </a:xfrm>
            <a:prstGeom prst="rect">
              <a:avLst/>
            </a:prstGeom>
          </p:spPr>
        </p:pic>
        <p:pic>
          <p:nvPicPr>
            <p:cNvPr id="21" name="Grafik 20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f:\mathcal{X}\rightarrow\mathcal{Y}$&#10;&#10;\end{document}" title="IguanaTex Bitmap Display">
              <a:extLst>
                <a:ext uri="{FF2B5EF4-FFF2-40B4-BE49-F238E27FC236}">
                  <a16:creationId xmlns:a16="http://schemas.microsoft.com/office/drawing/2014/main" id="{68F3847D-CD33-E1A2-A9FE-053D5BEEB0A6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284" y="2158943"/>
              <a:ext cx="1033636" cy="210141"/>
            </a:xfrm>
            <a:prstGeom prst="rect">
              <a:avLst/>
            </a:prstGeom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900E508F-FBDD-193B-FA79-A2F3F050920F}"/>
              </a:ext>
            </a:extLst>
          </p:cNvPr>
          <p:cNvSpPr txBox="1"/>
          <p:nvPr/>
        </p:nvSpPr>
        <p:spPr>
          <a:xfrm>
            <a:off x="2472135" y="1055661"/>
            <a:ext cx="591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200" dirty="0">
                <a:latin typeface="+mj-lt"/>
              </a:rPr>
              <a:t>[1]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1" name="Grafik 10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V}$&#10;&#10;\end{document}" title="IguanaTex Bitmap Display">
            <a:extLst>
              <a:ext uri="{FF2B5EF4-FFF2-40B4-BE49-F238E27FC236}">
                <a16:creationId xmlns:a16="http://schemas.microsoft.com/office/drawing/2014/main" id="{2E3E5A82-1226-74CC-16F1-DAB5C17408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0" y="3158600"/>
            <a:ext cx="144732" cy="169510"/>
          </a:xfrm>
          <a:prstGeom prst="rect">
            <a:avLst/>
          </a:prstGeom>
        </p:spPr>
      </p:pic>
      <p:pic>
        <p:nvPicPr>
          <p:cNvPr id="9" name="Grafik 8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X}$&#10;&#10;\end{document}" title="IguanaTex Bitmap Display">
            <a:extLst>
              <a:ext uri="{FF2B5EF4-FFF2-40B4-BE49-F238E27FC236}">
                <a16:creationId xmlns:a16="http://schemas.microsoft.com/office/drawing/2014/main" id="{975DFF57-52AA-C591-160B-0EABF62A8A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39" y="3169348"/>
            <a:ext cx="174619" cy="156921"/>
          </a:xfrm>
          <a:prstGeom prst="rect">
            <a:avLst/>
          </a:prstGeom>
        </p:spPr>
      </p:pic>
      <p:pic>
        <p:nvPicPr>
          <p:cNvPr id="12" name="Grafik 11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V}$&#10;&#10;\end{document}" title="IguanaTex Bitmap Display">
            <a:extLst>
              <a:ext uri="{FF2B5EF4-FFF2-40B4-BE49-F238E27FC236}">
                <a16:creationId xmlns:a16="http://schemas.microsoft.com/office/drawing/2014/main" id="{86156694-3081-B5D8-13AD-248E2AD38A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15" y="3170487"/>
            <a:ext cx="144732" cy="169510"/>
          </a:xfrm>
          <a:prstGeom prst="rect">
            <a:avLst/>
          </a:prstGeom>
        </p:spPr>
      </p:pic>
      <p:pic>
        <p:nvPicPr>
          <p:cNvPr id="16" name="Grafik 15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T}$&#10;&#10;\end{document}" title="IguanaTex Bitmap Display">
            <a:extLst>
              <a:ext uri="{FF2B5EF4-FFF2-40B4-BE49-F238E27FC236}">
                <a16:creationId xmlns:a16="http://schemas.microsoft.com/office/drawing/2014/main" id="{40EEE6E0-59BE-F2ED-92CF-BF928D48EA6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0" y="3529891"/>
            <a:ext cx="186458" cy="18502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968E1C4-9492-1413-0BD5-DAA5A63E1BAB}"/>
              </a:ext>
            </a:extLst>
          </p:cNvPr>
          <p:cNvSpPr/>
          <p:nvPr/>
        </p:nvSpPr>
        <p:spPr>
          <a:xfrm>
            <a:off x="3817270" y="5349862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Y}$&#10;&#10;\end{document}" title="IguanaTex Bitmap Display">
            <a:extLst>
              <a:ext uri="{FF2B5EF4-FFF2-40B4-BE49-F238E27FC236}">
                <a16:creationId xmlns:a16="http://schemas.microsoft.com/office/drawing/2014/main" id="{03C6C432-038D-414F-DDDA-B17C7E42D3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348" y="3567061"/>
            <a:ext cx="158629" cy="190675"/>
          </a:xfrm>
          <a:prstGeom prst="rect">
            <a:avLst/>
          </a:prstGeom>
        </p:spPr>
      </p:pic>
      <p:pic>
        <p:nvPicPr>
          <p:cNvPr id="6" name="Grafik 5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T}$&#10;&#10;\end{document}" title="IguanaTex Bitmap Display">
            <a:extLst>
              <a:ext uri="{FF2B5EF4-FFF2-40B4-BE49-F238E27FC236}">
                <a16:creationId xmlns:a16="http://schemas.microsoft.com/office/drawing/2014/main" id="{677A295B-CF3D-CB0D-7024-E61754B914F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561" y="3562451"/>
            <a:ext cx="186458" cy="18502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1C3DE708-6E62-C1EB-55D8-20ACFFE14AB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03" y="4718178"/>
            <a:ext cx="9144019" cy="1828804"/>
          </a:xfrm>
          <a:prstGeom prst="rect">
            <a:avLst/>
          </a:prstGeom>
        </p:spPr>
      </p:pic>
      <p:pic>
        <p:nvPicPr>
          <p:cNvPr id="23" name="Grafik 22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:$&#10;&#10;\end{document}" title="IguanaTex Bitmap Display">
            <a:extLst>
              <a:ext uri="{FF2B5EF4-FFF2-40B4-BE49-F238E27FC236}">
                <a16:creationId xmlns:a16="http://schemas.microsoft.com/office/drawing/2014/main" id="{578381D1-A0EA-AE32-6FBB-3CFB16FBDE4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045" y="5334821"/>
            <a:ext cx="237453" cy="106897"/>
          </a:xfrm>
          <a:prstGeom prst="rect">
            <a:avLst/>
          </a:prstGeom>
        </p:spPr>
      </p:pic>
      <p:pic>
        <p:nvPicPr>
          <p:cNvPr id="24" name="Grafik 23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:$&#10;&#10;\end{document}" title="IguanaTex Bitmap Display">
            <a:extLst>
              <a:ext uri="{FF2B5EF4-FFF2-40B4-BE49-F238E27FC236}">
                <a16:creationId xmlns:a16="http://schemas.microsoft.com/office/drawing/2014/main" id="{051A3BA5-C245-BB18-7220-48C397B75B4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46" y="6002225"/>
            <a:ext cx="229552" cy="15296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829F831-A450-2B92-63AC-51687E29D6E1}"/>
              </a:ext>
            </a:extLst>
          </p:cNvPr>
          <p:cNvSpPr txBox="1"/>
          <p:nvPr/>
        </p:nvSpPr>
        <p:spPr>
          <a:xfrm>
            <a:off x="1393289" y="4257261"/>
            <a:ext cx="591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200" dirty="0">
                <a:latin typeface="+mj-lt"/>
              </a:rPr>
              <a:t>[2]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68F60E1E-F87D-A04D-6D6B-506E94C9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7</a:t>
            </a:fld>
            <a:endParaRPr lang="en-US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43280F42-EDAD-4C26-9D53-E48EB3324DF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392" y="1635745"/>
            <a:ext cx="5093476" cy="260885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F992C208-D464-FD75-2CFE-61436D4686E9}"/>
              </a:ext>
            </a:extLst>
          </p:cNvPr>
          <p:cNvSpPr txBox="1"/>
          <p:nvPr/>
        </p:nvSpPr>
        <p:spPr>
          <a:xfrm>
            <a:off x="8718938" y="4306108"/>
            <a:ext cx="104316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e-DE" altLang="de-DE" sz="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FACTS.NET 2023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88085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Sequence Labeling</a:t>
            </a:r>
            <a:endParaRPr lang="en-US" sz="1600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FF4848FA-DE79-BABA-B58C-0157B82210EB}"/>
              </a:ext>
            </a:extLst>
          </p:cNvPr>
          <p:cNvGrpSpPr/>
          <p:nvPr/>
        </p:nvGrpSpPr>
        <p:grpSpPr>
          <a:xfrm>
            <a:off x="266698" y="1048225"/>
            <a:ext cx="10993067" cy="4066113"/>
            <a:chOff x="266698" y="1284445"/>
            <a:chExt cx="10993067" cy="4066113"/>
          </a:xfrm>
        </p:grpSpPr>
        <p:sp>
          <p:nvSpPr>
            <p:cNvPr id="7" name="Rectangle 2 1">
              <a:extLst>
                <a:ext uri="{FF2B5EF4-FFF2-40B4-BE49-F238E27FC236}">
                  <a16:creationId xmlns:a16="http://schemas.microsoft.com/office/drawing/2014/main" id="{546DD058-A304-26AC-DF2E-0516D705E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698" y="1284445"/>
              <a:ext cx="10993067" cy="406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de-DE" altLang="de-DE" sz="1800" b="0" i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Supervised</a:t>
              </a:r>
              <a:r>
                <a:rPr kumimoji="0" lang="de-DE" altLang="de-DE" sz="18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Learning: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de-DE" altLang="de-DE" dirty="0" err="1">
                  <a:latin typeface="+mj-lt"/>
                </a:rPr>
                <a:t>instances</a:t>
              </a:r>
              <a:r>
                <a:rPr lang="de-DE" altLang="de-DE" dirty="0">
                  <a:latin typeface="+mj-lt"/>
                </a:rPr>
                <a:t>            and </a:t>
              </a:r>
              <a:r>
                <a:rPr lang="de-DE" altLang="de-DE" dirty="0" err="1">
                  <a:latin typeface="+mj-lt"/>
                </a:rPr>
                <a:t>label</a:t>
              </a:r>
              <a:r>
                <a:rPr lang="de-DE" altLang="de-DE" dirty="0">
                  <a:latin typeface="+mj-lt"/>
                </a:rPr>
                <a:t>          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de-DE" altLang="de-DE" dirty="0" err="1">
                  <a:latin typeface="+mj-lt"/>
                </a:rPr>
                <a:t>l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earn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function</a:t>
              </a:r>
              <a:endPara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lang="de-DE" altLang="de-DE" dirty="0">
                <a:latin typeface="+mj-lt"/>
              </a:endParaRP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00" dirty="0"/>
                <a:t>Sequence Labeling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: </a:t>
              </a:r>
              <a:endParaRPr lang="de-DE" altLang="de-DE" dirty="0">
                <a:latin typeface="+mj-lt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 :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tokens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,     :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space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of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all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sequences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over</a:t>
              </a:r>
              <a:endPara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de-DE" altLang="de-DE" dirty="0"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: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set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of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labels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,      :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set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of</a:t>
              </a:r>
              <a:r>
                <a:rPr kumimoji="0" lang="de-DE" altLang="de-DE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all </a:t>
              </a:r>
              <a:r>
                <a:rPr kumimoji="0" lang="de-DE" altLang="de-DE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sequences</a:t>
              </a:r>
              <a:r>
                <a:rPr lang="de-DE" altLang="de-DE" dirty="0">
                  <a:latin typeface="+mj-lt"/>
                </a:rPr>
                <a:t> </a:t>
              </a:r>
              <a:r>
                <a:rPr lang="de-DE" altLang="de-DE" dirty="0" err="1">
                  <a:latin typeface="+mj-lt"/>
                </a:rPr>
                <a:t>over</a:t>
              </a:r>
              <a:endParaRPr lang="de-DE" altLang="de-DE" dirty="0">
                <a:latin typeface="+mj-lt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  <a:p>
              <a:pPr marR="0" lvl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de-DE" altLang="de-DE" dirty="0" err="1">
                  <a:latin typeface="+mj-lt"/>
                </a:rPr>
                <a:t>Example</a:t>
              </a:r>
              <a:r>
                <a:rPr lang="de-DE" altLang="de-DE" dirty="0">
                  <a:latin typeface="+mj-lt"/>
                </a:rPr>
                <a:t> 2:</a:t>
              </a:r>
              <a:endPara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pic>
          <p:nvPicPr>
            <p:cNvPr id="15" name="Grafik 1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\in\mathcal{X}$&#10;&#10;\end{document}" title="IguanaTex Bitmap Display">
              <a:extLst>
                <a:ext uri="{FF2B5EF4-FFF2-40B4-BE49-F238E27FC236}">
                  <a16:creationId xmlns:a16="http://schemas.microsoft.com/office/drawing/2014/main" id="{D2FA0341-4C08-41DA-1E50-14DE8443DC1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473" y="1744359"/>
              <a:ext cx="588552" cy="164811"/>
            </a:xfrm>
            <a:prstGeom prst="rect">
              <a:avLst/>
            </a:prstGeom>
          </p:spPr>
        </p:pic>
        <p:pic>
          <p:nvPicPr>
            <p:cNvPr id="18" name="Grafik 17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\in\mathcal{Y}$&#10;&#10;\end{document}" title="IguanaTex Bitmap Display">
              <a:extLst>
                <a:ext uri="{FF2B5EF4-FFF2-40B4-BE49-F238E27FC236}">
                  <a16:creationId xmlns:a16="http://schemas.microsoft.com/office/drawing/2014/main" id="{19F75E8F-D605-406D-33BB-1CC48FE1DB5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523" y="1744358"/>
              <a:ext cx="556855" cy="204136"/>
            </a:xfrm>
            <a:prstGeom prst="rect">
              <a:avLst/>
            </a:prstGeom>
          </p:spPr>
        </p:pic>
        <p:pic>
          <p:nvPicPr>
            <p:cNvPr id="21" name="Grafik 20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f:\mathcal{X}\rightarrow\mathcal{Y}$&#10;&#10;\end{document}" title="IguanaTex Bitmap Display">
              <a:extLst>
                <a:ext uri="{FF2B5EF4-FFF2-40B4-BE49-F238E27FC236}">
                  <a16:creationId xmlns:a16="http://schemas.microsoft.com/office/drawing/2014/main" id="{68F3847D-CD33-E1A2-A9FE-053D5BEEB0A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284" y="2158943"/>
              <a:ext cx="1033636" cy="210141"/>
            </a:xfrm>
            <a:prstGeom prst="rect">
              <a:avLst/>
            </a:prstGeom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900E508F-FBDD-193B-FA79-A2F3F050920F}"/>
              </a:ext>
            </a:extLst>
          </p:cNvPr>
          <p:cNvSpPr txBox="1"/>
          <p:nvPr/>
        </p:nvSpPr>
        <p:spPr>
          <a:xfrm>
            <a:off x="2472135" y="1055661"/>
            <a:ext cx="591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200" dirty="0">
                <a:latin typeface="+mj-lt"/>
              </a:rPr>
              <a:t>[1]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1" name="Grafik 10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V}$&#10;&#10;\end{document}" title="IguanaTex Bitmap Display">
            <a:extLst>
              <a:ext uri="{FF2B5EF4-FFF2-40B4-BE49-F238E27FC236}">
                <a16:creationId xmlns:a16="http://schemas.microsoft.com/office/drawing/2014/main" id="{2E3E5A82-1226-74CC-16F1-DAB5C17408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0" y="3158600"/>
            <a:ext cx="144732" cy="169510"/>
          </a:xfrm>
          <a:prstGeom prst="rect">
            <a:avLst/>
          </a:prstGeom>
        </p:spPr>
      </p:pic>
      <p:pic>
        <p:nvPicPr>
          <p:cNvPr id="16" name="Grafik 15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T}$&#10;&#10;\end{document}" title="IguanaTex Bitmap Display">
            <a:extLst>
              <a:ext uri="{FF2B5EF4-FFF2-40B4-BE49-F238E27FC236}">
                <a16:creationId xmlns:a16="http://schemas.microsoft.com/office/drawing/2014/main" id="{40EEE6E0-59BE-F2ED-92CF-BF928D48EA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0" y="3529891"/>
            <a:ext cx="186458" cy="18502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968E1C4-9492-1413-0BD5-DAA5A63E1BAB}"/>
              </a:ext>
            </a:extLst>
          </p:cNvPr>
          <p:cNvSpPr/>
          <p:nvPr/>
        </p:nvSpPr>
        <p:spPr>
          <a:xfrm>
            <a:off x="3817270" y="5349862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DB3D54F-7AB5-CCC4-C1F8-462208D46F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20" y="5050376"/>
            <a:ext cx="9142420" cy="1142803"/>
          </a:xfrm>
          <a:prstGeom prst="rect">
            <a:avLst/>
          </a:prstGeom>
        </p:spPr>
      </p:pic>
      <p:pic>
        <p:nvPicPr>
          <p:cNvPr id="1026" name="Picture 2" descr="Amadeus Nice">
            <a:extLst>
              <a:ext uri="{FF2B5EF4-FFF2-40B4-BE49-F238E27FC236}">
                <a16:creationId xmlns:a16="http://schemas.microsoft.com/office/drawing/2014/main" id="{B4E1DE37-B2CE-42C6-4755-3F59592D2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56" y="5229049"/>
            <a:ext cx="901456" cy="90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9A13B67-DDA3-0E1F-FE81-9C323F7DCAAF}"/>
              </a:ext>
            </a:extLst>
          </p:cNvPr>
          <p:cNvSpPr txBox="1"/>
          <p:nvPr/>
        </p:nvSpPr>
        <p:spPr>
          <a:xfrm>
            <a:off x="1456388" y="4278552"/>
            <a:ext cx="591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200" dirty="0">
                <a:latin typeface="+mj-lt"/>
              </a:rPr>
              <a:t>[4]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028" name="Picture 4" descr="DISIEM - Service Offer 2018 | Cyberwatching">
            <a:extLst>
              <a:ext uri="{FF2B5EF4-FFF2-40B4-BE49-F238E27FC236}">
                <a16:creationId xmlns:a16="http://schemas.microsoft.com/office/drawing/2014/main" id="{99BBDB5E-1864-772E-62E3-1D51DBF1A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939" y="4278266"/>
            <a:ext cx="947625" cy="4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19E82053-BCC9-73DF-90C0-33A18BB5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8</a:t>
            </a:fld>
            <a:endParaRPr lang="en-US"/>
          </a:p>
        </p:txBody>
      </p:sp>
      <p:pic>
        <p:nvPicPr>
          <p:cNvPr id="20" name="Grafik 19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X}$&#10;&#10;\end{document}" title="IguanaTex Bitmap Display">
            <a:extLst>
              <a:ext uri="{FF2B5EF4-FFF2-40B4-BE49-F238E27FC236}">
                <a16:creationId xmlns:a16="http://schemas.microsoft.com/office/drawing/2014/main" id="{8E98597D-EA37-6485-0928-301E26A22F3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39" y="3169348"/>
            <a:ext cx="174619" cy="156921"/>
          </a:xfrm>
          <a:prstGeom prst="rect">
            <a:avLst/>
          </a:prstGeom>
        </p:spPr>
      </p:pic>
      <p:pic>
        <p:nvPicPr>
          <p:cNvPr id="25" name="Grafik 24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V}$&#10;&#10;\end{document}" title="IguanaTex Bitmap Display">
            <a:extLst>
              <a:ext uri="{FF2B5EF4-FFF2-40B4-BE49-F238E27FC236}">
                <a16:creationId xmlns:a16="http://schemas.microsoft.com/office/drawing/2014/main" id="{28FF01F3-0C62-F8E3-E87F-36BB80B3F1B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15" y="3170487"/>
            <a:ext cx="144732" cy="169510"/>
          </a:xfrm>
          <a:prstGeom prst="rect">
            <a:avLst/>
          </a:prstGeom>
        </p:spPr>
      </p:pic>
      <p:pic>
        <p:nvPicPr>
          <p:cNvPr id="27" name="Grafik 26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Y}$&#10;&#10;\end{document}" title="IguanaTex Bitmap Display">
            <a:extLst>
              <a:ext uri="{FF2B5EF4-FFF2-40B4-BE49-F238E27FC236}">
                <a16:creationId xmlns:a16="http://schemas.microsoft.com/office/drawing/2014/main" id="{A509982E-FAE4-7AB5-23BE-E6EEB6C17B9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348" y="3567061"/>
            <a:ext cx="158629" cy="190675"/>
          </a:xfrm>
          <a:prstGeom prst="rect">
            <a:avLst/>
          </a:prstGeom>
        </p:spPr>
      </p:pic>
      <p:pic>
        <p:nvPicPr>
          <p:cNvPr id="28" name="Grafik 27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T}$&#10;&#10;\end{document}" title="IguanaTex Bitmap Display">
            <a:extLst>
              <a:ext uri="{FF2B5EF4-FFF2-40B4-BE49-F238E27FC236}">
                <a16:creationId xmlns:a16="http://schemas.microsoft.com/office/drawing/2014/main" id="{C9AF5CF6-4E5F-A90F-2980-0204F2DCCA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561" y="3562451"/>
            <a:ext cx="186458" cy="18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74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F0CBA96-1800-46B5-0AD8-087637297B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4224335"/>
            <a:ext cx="9693223" cy="1938645"/>
          </a:xfrm>
          <a:prstGeom prst="rect">
            <a:avLst/>
          </a:prstGeom>
        </p:spPr>
      </p:pic>
      <p:sp>
        <p:nvSpPr>
          <p:cNvPr id="5" name="AutoShape 11" descr="Bildergebnis fÃ¼r fraunhofer CIT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95F5C-13DF-E506-4450-A40AA3AE1822}"/>
              </a:ext>
            </a:extLst>
          </p:cNvPr>
          <p:cNvSpPr txBox="1">
            <a:spLocks/>
          </p:cNvSpPr>
          <p:nvPr/>
        </p:nvSpPr>
        <p:spPr>
          <a:xfrm>
            <a:off x="274240" y="130622"/>
            <a:ext cx="115824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Sequence Labeling</a:t>
            </a:r>
            <a:r>
              <a:rPr lang="en-US" sz="1600" dirty="0"/>
              <a:t>: </a:t>
            </a:r>
          </a:p>
          <a:p>
            <a:r>
              <a:rPr lang="en-US" sz="2400" dirty="0"/>
              <a:t>Part-of-Speech Tagging</a:t>
            </a:r>
            <a:endParaRPr lang="en-US" dirty="0"/>
          </a:p>
        </p:txBody>
      </p:sp>
      <p:sp>
        <p:nvSpPr>
          <p:cNvPr id="7" name="Rectangle 2 1">
            <a:extLst>
              <a:ext uri="{FF2B5EF4-FFF2-40B4-BE49-F238E27FC236}">
                <a16:creationId xmlns:a16="http://schemas.microsoft.com/office/drawing/2014/main" id="{546DD058-A304-26AC-DF2E-0516D705E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98" y="1048225"/>
            <a:ext cx="10993067" cy="244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Part-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of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-Speech (POS) Tagging: </a:t>
            </a:r>
            <a:endParaRPr lang="de-DE" altLang="de-DE" dirty="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: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set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of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all possible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words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,     :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space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of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all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sentences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over</a:t>
            </a:r>
            <a:endParaRPr kumimoji="0" lang="de-DE" altLang="de-DE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>
                <a:latin typeface="+mj-lt"/>
              </a:rPr>
              <a:t> 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: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parts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of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speech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e.g., in English: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noun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verb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article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adjective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preposition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…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: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set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of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all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tuples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of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parts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of</a:t>
            </a:r>
            <a:r>
              <a:rPr kumimoji="0" lang="de-DE" altLang="de-DE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speech</a:t>
            </a:r>
            <a:endParaRPr kumimoji="0" lang="de-DE" altLang="de-DE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>
                <a:latin typeface="+mj-lt"/>
              </a:rPr>
              <a:t>          : a </a:t>
            </a:r>
            <a:r>
              <a:rPr lang="de-DE" altLang="de-DE" dirty="0" err="1">
                <a:latin typeface="+mj-lt"/>
              </a:rPr>
              <a:t>sentence</a:t>
            </a:r>
            <a:r>
              <a:rPr lang="de-DE" altLang="de-DE" dirty="0">
                <a:latin typeface="+mj-lt"/>
              </a:rPr>
              <a:t>                            ,             : tags                            </a:t>
            </a:r>
            <a:r>
              <a:rPr lang="de-DE" altLang="de-DE" dirty="0" err="1">
                <a:latin typeface="+mj-lt"/>
              </a:rPr>
              <a:t>for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each</a:t>
            </a:r>
            <a:r>
              <a:rPr lang="de-DE" altLang="de-DE" dirty="0">
                <a:latin typeface="+mj-lt"/>
              </a:rPr>
              <a:t> </a:t>
            </a:r>
            <a:r>
              <a:rPr lang="de-DE" altLang="de-DE" dirty="0" err="1">
                <a:latin typeface="+mj-lt"/>
              </a:rPr>
              <a:t>word</a:t>
            </a:r>
            <a:r>
              <a:rPr lang="de-DE" altLang="de-DE" dirty="0">
                <a:latin typeface="+mj-lt"/>
              </a:rPr>
              <a:t> in  </a:t>
            </a:r>
            <a:endParaRPr kumimoji="0" lang="de-DE" altLang="de-DE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1" name="Grafik 10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V}$&#10;&#10;\end{document}" title="IguanaTex Bitmap Display">
            <a:extLst>
              <a:ext uri="{FF2B5EF4-FFF2-40B4-BE49-F238E27FC236}">
                <a16:creationId xmlns:a16="http://schemas.microsoft.com/office/drawing/2014/main" id="{2E3E5A82-1226-74CC-16F1-DAB5C17408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0" y="1664342"/>
            <a:ext cx="144732" cy="169510"/>
          </a:xfrm>
          <a:prstGeom prst="rect">
            <a:avLst/>
          </a:prstGeom>
        </p:spPr>
      </p:pic>
      <p:pic>
        <p:nvPicPr>
          <p:cNvPr id="9" name="Grafik 8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X}$&#10;&#10;\end{document}" title="IguanaTex Bitmap Display">
            <a:extLst>
              <a:ext uri="{FF2B5EF4-FFF2-40B4-BE49-F238E27FC236}">
                <a16:creationId xmlns:a16="http://schemas.microsoft.com/office/drawing/2014/main" id="{975DFF57-52AA-C591-160B-0EABF62A8A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77" y="1664342"/>
            <a:ext cx="174619" cy="156921"/>
          </a:xfrm>
          <a:prstGeom prst="rect">
            <a:avLst/>
          </a:prstGeom>
        </p:spPr>
      </p:pic>
      <p:pic>
        <p:nvPicPr>
          <p:cNvPr id="12" name="Grafik 11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V}$&#10;&#10;\end{document}" title="IguanaTex Bitmap Display">
            <a:extLst>
              <a:ext uri="{FF2B5EF4-FFF2-40B4-BE49-F238E27FC236}">
                <a16:creationId xmlns:a16="http://schemas.microsoft.com/office/drawing/2014/main" id="{86156694-3081-B5D8-13AD-248E2AD38A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178" y="1658047"/>
            <a:ext cx="144732" cy="169510"/>
          </a:xfrm>
          <a:prstGeom prst="rect">
            <a:avLst/>
          </a:prstGeom>
        </p:spPr>
      </p:pic>
      <p:pic>
        <p:nvPicPr>
          <p:cNvPr id="16" name="Grafik 15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T}$&#10;&#10;\end{document}" title="IguanaTex Bitmap Display">
            <a:extLst>
              <a:ext uri="{FF2B5EF4-FFF2-40B4-BE49-F238E27FC236}">
                <a16:creationId xmlns:a16="http://schemas.microsoft.com/office/drawing/2014/main" id="{40EEE6E0-59BE-F2ED-92CF-BF928D48EA6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0" y="2035633"/>
            <a:ext cx="186458" cy="185025"/>
          </a:xfrm>
          <a:prstGeom prst="rect">
            <a:avLst/>
          </a:prstGeom>
        </p:spPr>
      </p:pic>
      <p:pic>
        <p:nvPicPr>
          <p:cNvPr id="20" name="Grafik 19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Y}$&#10;&#10;\end{document}" title="IguanaTex Bitmap Display">
            <a:extLst>
              <a:ext uri="{FF2B5EF4-FFF2-40B4-BE49-F238E27FC236}">
                <a16:creationId xmlns:a16="http://schemas.microsoft.com/office/drawing/2014/main" id="{B6932531-54A2-DAAB-6705-16D0F3603CD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10" y="2487952"/>
            <a:ext cx="158629" cy="190675"/>
          </a:xfrm>
          <a:prstGeom prst="rect">
            <a:avLst/>
          </a:prstGeom>
        </p:spPr>
      </p:pic>
      <p:pic>
        <p:nvPicPr>
          <p:cNvPr id="24" name="Grafik 23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\in\mathcal{X}$&#10;&#10;\end{document}" title="IguanaTex Bitmap Display">
            <a:extLst>
              <a:ext uri="{FF2B5EF4-FFF2-40B4-BE49-F238E27FC236}">
                <a16:creationId xmlns:a16="http://schemas.microsoft.com/office/drawing/2014/main" id="{E1A67363-F86A-3299-B63B-6E09AF7E1C6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11" y="2895858"/>
            <a:ext cx="591333" cy="168109"/>
          </a:xfrm>
          <a:prstGeom prst="rect">
            <a:avLst/>
          </a:prstGeom>
        </p:spPr>
      </p:pic>
      <p:pic>
        <p:nvPicPr>
          <p:cNvPr id="28" name="Grafik 27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=(v_1,\dots,v_n)$&#10;&#10;\end{document}" title="IguanaTex Bitmap Display">
            <a:extLst>
              <a:ext uri="{FF2B5EF4-FFF2-40B4-BE49-F238E27FC236}">
                <a16:creationId xmlns:a16="http://schemas.microsoft.com/office/drawing/2014/main" id="{7AA1168D-67A9-55C6-197F-3A723453E17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49" y="2872020"/>
            <a:ext cx="1547220" cy="236551"/>
          </a:xfrm>
          <a:prstGeom prst="rect">
            <a:avLst/>
          </a:prstGeom>
        </p:spPr>
      </p:pic>
      <p:pic>
        <p:nvPicPr>
          <p:cNvPr id="31" name="Grafik 30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\in\mathcal{Y}$&#10;&#10;\end{document}" title="IguanaTex Bitmap Display">
            <a:extLst>
              <a:ext uri="{FF2B5EF4-FFF2-40B4-BE49-F238E27FC236}">
                <a16:creationId xmlns:a16="http://schemas.microsoft.com/office/drawing/2014/main" id="{EADAE714-2E89-C2C6-9EB3-9FB0D0A778F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00" y="2892916"/>
            <a:ext cx="559486" cy="208221"/>
          </a:xfrm>
          <a:prstGeom prst="rect">
            <a:avLst/>
          </a:prstGeom>
        </p:spPr>
      </p:pic>
      <p:pic>
        <p:nvPicPr>
          <p:cNvPr id="34" name="Grafik 33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=(t_1,\dots,t_n)$&#10;&#10;\end{document}" title="IguanaTex Bitmap Display">
            <a:extLst>
              <a:ext uri="{FF2B5EF4-FFF2-40B4-BE49-F238E27FC236}">
                <a16:creationId xmlns:a16="http://schemas.microsoft.com/office/drawing/2014/main" id="{032765DB-FE99-50DE-92D1-21878A046B8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21" y="2864143"/>
            <a:ext cx="1481107" cy="236994"/>
          </a:xfrm>
          <a:prstGeom prst="rect">
            <a:avLst/>
          </a:prstGeom>
        </p:spPr>
      </p:pic>
      <p:pic>
        <p:nvPicPr>
          <p:cNvPr id="37" name="Grafik 36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$&#10;&#10;\end{document}" title="IguanaTex Bitmap Display">
            <a:extLst>
              <a:ext uri="{FF2B5EF4-FFF2-40B4-BE49-F238E27FC236}">
                <a16:creationId xmlns:a16="http://schemas.microsoft.com/office/drawing/2014/main" id="{4F898430-DEF7-4599-736A-17E2A6ADF22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699" y="2942664"/>
            <a:ext cx="116165" cy="106435"/>
          </a:xfrm>
          <a:prstGeom prst="rect">
            <a:avLst/>
          </a:prstGeom>
        </p:spPr>
      </p:pic>
      <p:pic>
        <p:nvPicPr>
          <p:cNvPr id="13" name="Grafik 12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:$&#10;&#10;\end{document}" title="IguanaTex Bitmap Display">
            <a:extLst>
              <a:ext uri="{FF2B5EF4-FFF2-40B4-BE49-F238E27FC236}">
                <a16:creationId xmlns:a16="http://schemas.microsoft.com/office/drawing/2014/main" id="{7C10CA28-1739-37D6-B14F-9F3332E6A21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04" y="4349294"/>
            <a:ext cx="237453" cy="106897"/>
          </a:xfrm>
          <a:prstGeom prst="rect">
            <a:avLst/>
          </a:prstGeom>
        </p:spPr>
      </p:pic>
      <p:pic>
        <p:nvPicPr>
          <p:cNvPr id="17" name="Grafik 16" descr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:$&#10;&#10;\end{document}" title="IguanaTex Bitmap Display">
            <a:extLst>
              <a:ext uri="{FF2B5EF4-FFF2-40B4-BE49-F238E27FC236}">
                <a16:creationId xmlns:a16="http://schemas.microsoft.com/office/drawing/2014/main" id="{F991C63C-50D1-C477-50A0-B9801C751F8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05" y="5880057"/>
            <a:ext cx="229552" cy="15296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968E1C4-9492-1413-0BD5-DAA5A63E1BAB}"/>
              </a:ext>
            </a:extLst>
          </p:cNvPr>
          <p:cNvSpPr/>
          <p:nvPr/>
        </p:nvSpPr>
        <p:spPr>
          <a:xfrm>
            <a:off x="3817270" y="5364455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29280F-3131-7659-8298-AAA68CAA9679}"/>
              </a:ext>
            </a:extLst>
          </p:cNvPr>
          <p:cNvSpPr/>
          <p:nvPr/>
        </p:nvSpPr>
        <p:spPr>
          <a:xfrm>
            <a:off x="3746744" y="6671153"/>
            <a:ext cx="4908441" cy="91856"/>
          </a:xfrm>
          <a:prstGeom prst="rect">
            <a:avLst/>
          </a:prstGeom>
          <a:solidFill>
            <a:srgbClr val="0B2D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BBF260E-27BE-C676-11D6-0A0E0871C65D}"/>
              </a:ext>
            </a:extLst>
          </p:cNvPr>
          <p:cNvSpPr txBox="1"/>
          <p:nvPr/>
        </p:nvSpPr>
        <p:spPr>
          <a:xfrm>
            <a:off x="8725711" y="1897133"/>
            <a:ext cx="710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de-DE" sz="1200" dirty="0">
                <a:latin typeface="+mj-lt"/>
              </a:rPr>
              <a:t>[3]</a:t>
            </a:r>
            <a:endParaRPr lang="de-DE" sz="1200" dirty="0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D23FE5AC-E79F-3829-1639-EDC97167D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520" y="6356351"/>
            <a:ext cx="2844800" cy="365125"/>
          </a:xfrm>
        </p:spPr>
        <p:txBody>
          <a:bodyPr/>
          <a:lstStyle/>
          <a:p>
            <a:fld id="{ABF4773A-D733-4236-8249-302E166B7A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555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21,709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\in\mathcal{X}$&#10;&#10;\end{document}"/>
  <p:tag name="IGUANATEXSIZE" val="18"/>
  <p:tag name="IGUANATEXCURSOR" val="926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62,4297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f:\mathcal{X}\rightarrow\mathcal{Y}$&#10;&#10;\end{document}"/>
  <p:tag name="IGUANATEXSIZE" val="18"/>
  <p:tag name="IGUANATEXCURSOR" val="946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3,23961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c_t$&#10;&#10;\end{document}"/>
  <p:tag name="IGUANATEXSIZE" val="24"/>
  <p:tag name="IGUANATEXCURSOR" val="912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73,4907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i_t$&#10;&#10;\end{document}"/>
  <p:tag name="IGUANATEXSIZE" val="24"/>
  <p:tag name="IGUANATEXCURSOR" val="912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9,23882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o_t$&#10;&#10;\end{document}"/>
  <p:tag name="IGUANATEXSIZE" val="24"/>
  <p:tag name="IGUANATEXCURSOR" val="912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88,4889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f_t$&#10;&#10;\end{document}"/>
  <p:tag name="IGUANATEXSIZE" val="24"/>
  <p:tag name="IGUANATEXCURSOR" val="914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73,4907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i_t$&#10;&#10;\end{document}"/>
  <p:tag name="IGUANATEXSIZE" val="24"/>
  <p:tag name="IGUANATEXCURSOR" val="912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101,9872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_t$&#10;&#10;\end{document}"/>
  <p:tag name="IGUANATEXSIZE" val="24"/>
  <p:tag name="IGUANATEXCURSOR" val="914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21,9723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h_{t-1}$&#10;&#10;\end{document}"/>
  <p:tag name="IGUANATEXSIZE" val="24"/>
  <p:tag name="IGUANATEXCURSOR" val="918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88,4889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f_t$&#10;&#10;\end{document}"/>
  <p:tag name="IGUANATEXSIZE" val="24"/>
  <p:tag name="IGUANATEXCURSOR" val="914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98,9876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h_t$&#10;&#10;\end{document}"/>
  <p:tag name="IGUANATEXSIZE" val="24"/>
  <p:tag name="IGUANATEXCURSOR" val="912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9,23882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o_t$&#10;&#10;\end{document}"/>
  <p:tag name="IGUANATEXSIZE" val="24"/>
  <p:tag name="IGUANATEXCURSOR" val="912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8,74016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V}$&#10;&#10;\end{document}"/>
  <p:tag name="IGUANATEXSIZE" val="18"/>
  <p:tag name="IGUANATEXCURSOR" val="921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206,2243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c_{t-1}$&#10;&#10;\end{document}"/>
  <p:tag name="IGUANATEXSIZE" val="24"/>
  <p:tag name="IGUANATEXCURSOR" val="918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73,4907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i_t$&#10;&#10;\end{document}"/>
  <p:tag name="IGUANATEXSIZE" val="24"/>
  <p:tag name="IGUANATEXCURSOR" val="912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88,4889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f_t$&#10;&#10;\end{document}"/>
  <p:tag name="IGUANATEXSIZE" val="24"/>
  <p:tag name="IGUANATEXCURSOR" val="914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9,23882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o_t$&#10;&#10;\end{document}"/>
  <p:tag name="IGUANATEXSIZE" val="24"/>
  <p:tag name="IGUANATEXCURSOR" val="912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,7372"/>
  <p:tag name="ORIGINALWIDTH" val="83,23961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tilde{c}_t$&#10;&#10;\end{document}"/>
  <p:tag name="IGUANATEXSIZE" val="24"/>
  <p:tag name="IGUANATEXCURSOR" val="920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3,23961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c_t$&#10;&#10;\end{document}"/>
  <p:tag name="IGUANATEXSIZE" val="24"/>
  <p:tag name="IGUANATEXCURSOR" val="912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216,7802"/>
  <p:tag name="ORIGINALWIDTH" val="201,02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/>
  <p:tag name="IGUANATEXSIZE" val="24"/>
  <p:tag name="IGUANATEXCURSOR" val="262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154,5216"/>
  <p:tag name="ORIGINALWIDTH" val="206,278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t$&#10;\end{document}"/>
  <p:tag name="IGUANATEXSIZE" val="24"/>
  <p:tag name="IGUANATEXCURSOR" val="261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216,7802"/>
  <p:tag name="ORIGINALWIDTH" val="201,02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/>
  <p:tag name="IGUANATEXSIZE" val="24"/>
  <p:tag name="IGUANATEXCURSOR" val="262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154,5216"/>
  <p:tag name="ORIGINALWIDTH" val="168,0235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c_t$&#10;\end{document}"/>
  <p:tag name="IGUANATEXSIZE" val="24"/>
  <p:tag name="IGUANATEXCURSOR" val="262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,23772"/>
  <p:tag name="ORIGINALWIDTH" val="100,487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T}$&#10;&#10;\end{document}"/>
  <p:tag name="IGUANATEXSIZE" val="18"/>
  <p:tag name="IGUANATEXCURSOR" val="921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1930,259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\begin{equation*}&#10;\begin{split}&#10;&amp;v_\text{man}-v_\text{woman} \approx v_\text{king} - v_\text{queen}\\&#10;\Leftrightarrow\enspace &amp;v_\text{queen}\approx v_\text{king} - \left(v_\text{man}-v_\text{woman}\right)&#10;\end{split}&#10;\end{equation*}&#10;&#10;\end{document}"/>
  <p:tag name="IGUANATEXSIZE" val="24"/>
  <p:tag name="IGUANATEXCURSOR" val="1035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6,99291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k$&#10;&#10;\end{document}"/>
  <p:tag name="IGUANATEXSIZE" val="18"/>
  <p:tag name="IGUANATEXCURSOR" val="912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6,99291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k$&#10;&#10;\end{document}"/>
  <p:tag name="IGUANATEXSIZE" val="18"/>
  <p:tag name="IGUANATEXCURSOR" val="912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6,99291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k$&#10;&#10;\end{document}"/>
  <p:tag name="IGUANATEXSIZE" val="18"/>
  <p:tag name="IGUANATEXCURSOR" val="912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33,74575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i$&#10;&#10;\end{document}"/>
  <p:tag name="IGUANATEXSIZE" val="18"/>
  <p:tag name="IGUANATEXCURSOR" val="912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94,4507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in \mathbb{R}^{L\times d}$&#10;&#10;\end{document}"/>
  <p:tag name="IGUANATEXSIZE" val="18"/>
  <p:tag name="IGUANATEXCURSOR" val="936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,7214"/>
  <p:tag name="ORIGINALWIDTH" val="1087,36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P(k, 2i) = \sin\left(\frac{k}{n^{\frac{2i}{d}}}\right)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6,99291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k$&#10;&#10;\end{document}"/>
  <p:tag name="IGUANATEXSIZE" val="18"/>
  <p:tag name="IGUANATEXCURSOR" val="912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6,99291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k$&#10;&#10;\end{document}"/>
  <p:tag name="IGUANATEXSIZE" val="18"/>
  <p:tag name="IGUANATEXCURSOR" val="912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33,74575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i$&#10;&#10;\end{document}"/>
  <p:tag name="IGUANATEXSIZE" val="18"/>
  <p:tag name="IGUANATEXCURSOR" val="912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23811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X}$&#10;&#10;\end{document}"/>
  <p:tag name="IGUANATEXSIZE" val="18"/>
  <p:tag name="IGUANATEXCURSOR" val="923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94,4507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in \mathbb{R}^{L\times d}$&#10;&#10;\end{document}"/>
  <p:tag name="IGUANATEXSIZE" val="18"/>
  <p:tag name="IGUANATEXCURSOR" val="936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,7214"/>
  <p:tag name="ORIGINALWIDTH" val="1316,086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P(k, 2i+1) = \cos\left(\frac{k}{n^{\frac{2i}{d}}}\right)$&#10;&#10;\end{document}"/>
  <p:tag name="IGUANATEXSIZE" val="18"/>
  <p:tag name="IGUANATEXCURSOR" val="928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,7214"/>
  <p:tag name="ORIGINALWIDTH" val="1087,36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P(k, 2i) = \sin\left(\frac{k}{n^{\frac{2i}{d}}}\right)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6,99291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k$&#10;&#10;\end{document}"/>
  <p:tag name="IGUANATEXSIZE" val="18"/>
  <p:tag name="IGUANATEXCURSOR" val="912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6,99291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k$&#10;&#10;\end{document}"/>
  <p:tag name="IGUANATEXSIZE" val="18"/>
  <p:tag name="IGUANATEXCURSOR" val="912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33,74575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i$&#10;&#10;\end{document}"/>
  <p:tag name="IGUANATEXSIZE" val="18"/>
  <p:tag name="IGUANATEXCURSOR" val="912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94,4507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in \mathbb{R}^{L\times d}$&#10;&#10;\end{document}"/>
  <p:tag name="IGUANATEXSIZE" val="18"/>
  <p:tag name="IGUANATEXCURSOR" val="936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,7214"/>
  <p:tag name="ORIGINALWIDTH" val="1316,086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P(k, 2i+1) = \cos\left(\frac{k}{n^{\frac{2i}{d}}}\right)$&#10;&#10;\end{document}"/>
  <p:tag name="IGUANATEXSIZE" val="18"/>
  <p:tag name="IGUANATEXCURSOR" val="928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560,1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1\stackrel{W_K}{\longrightarrow}K_1$&#10;&#10;\end{document}"/>
  <p:tag name="IGUANATEXSIZE" val="18"/>
  <p:tag name="IGUANATEXCURSOR" val="93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,4811"/>
  <p:tag name="ORIGINALWIDTH" val="563,9295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6\stackrel{W_K}{\longrightarrow}K_6$&#10;&#10;\end{document}"/>
  <p:tag name="IGUANATEXSIZE" val="18"/>
  <p:tag name="IGUANATEXCURSOR" val="948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8,74016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V}$&#10;&#10;\end{document}"/>
  <p:tag name="IGUANATEXSIZE" val="18"/>
  <p:tag name="IGUANATEXCURSOR" val="921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28,9839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1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3,4833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Q_1$&#10;&#10;\end{document}"/>
  <p:tag name="IGUANATEXSIZE" val="18"/>
  <p:tag name="IGUANATEXCURSOR" val="912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,24181"/>
  <p:tag name="ORIGINALWIDTH" val="184,4769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longrightarrow$&#10;&#10;\end{document}"/>
  <p:tag name="IGUANATEXSIZE" val="18"/>
  <p:tag name="IGUANATEXCURSOR" val="926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3,727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W_Q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6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7,232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Q_6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,24181"/>
  <p:tag name="ORIGINALWIDTH" val="184,4769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longrightarrow$&#10;&#10;\end{document}"/>
  <p:tag name="IGUANATEXSIZE" val="18"/>
  <p:tag name="IGUANATEXCURSOR" val="926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3,727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W_Q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,49835"/>
  <p:tag name="ORIGINALWIDTH" val="124,484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dots$&#10;&#10;\end{document}"/>
  <p:tag name="IGUANATEXSIZE" val="18"/>
  <p:tag name="IGUANATEXCURSOR" val="916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,49835"/>
  <p:tag name="ORIGINALWIDTH" val="124,484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dots$&#10;&#10;\end{document}"/>
  <p:tag name="IGUANATEXSIZE" val="18"/>
  <p:tag name="IGUANATEXCURSOR" val="916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85,48929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Y}$&#10;&#10;\end{document}"/>
  <p:tag name="IGUANATEXSIZE" val="18"/>
  <p:tag name="IGUANATEXCURSOR" val="921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3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7,232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Q_3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,24181"/>
  <p:tag name="ORIGINALWIDTH" val="184,4769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longrightarrow$&#10;&#10;\end{document}"/>
  <p:tag name="IGUANATEXSIZE" val="18"/>
  <p:tag name="IGUANATEXCURSOR" val="926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3,727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W_Q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560,1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1\stackrel{W_K}{\longrightarrow}K_1$&#10;&#10;\end{document}"/>
  <p:tag name="IGUANATEXSIZE" val="18"/>
  <p:tag name="IGUANATEXCURSOR" val="93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,49835"/>
  <p:tag name="ORIGINALWIDTH" val="124,484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dots$&#10;&#10;\end{document}"/>
  <p:tag name="IGUANATEXSIZE" val="18"/>
  <p:tag name="IGUANATEXCURSOR" val="916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560,1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1\stackrel{W_K}{\longrightarrow}K_1$&#10;&#10;\end{document}"/>
  <p:tag name="IGUANATEXSIZE" val="18"/>
  <p:tag name="IGUANATEXCURSOR" val="93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,4811"/>
  <p:tag name="ORIGINALWIDTH" val="563,9295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6\stackrel{W_K}{\longrightarrow}K_6$&#10;&#10;\end{document}"/>
  <p:tag name="IGUANATEXSIZE" val="18"/>
  <p:tag name="IGUANATEXCURSOR" val="948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28,9839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1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3,4833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Q_1$&#10;&#10;\end{document}"/>
  <p:tag name="IGUANATEXSIZE" val="18"/>
  <p:tag name="IGUANATEXCURSOR" val="912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,23772"/>
  <p:tag name="ORIGINALWIDTH" val="100,487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T}$&#10;&#10;\end{document}"/>
  <p:tag name="IGUANATEXSIZE" val="18"/>
  <p:tag name="IGUANATEXCURSOR" val="921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,24181"/>
  <p:tag name="ORIGINALWIDTH" val="184,4769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longrightarrow$&#10;&#10;\end{document}"/>
  <p:tag name="IGUANATEXSIZE" val="18"/>
  <p:tag name="IGUANATEXCURSOR" val="926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3,727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W_Q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6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7,232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Q_6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,24181"/>
  <p:tag name="ORIGINALWIDTH" val="184,4769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longrightarrow$&#10;&#10;\end{document}"/>
  <p:tag name="IGUANATEXSIZE" val="18"/>
  <p:tag name="IGUANATEXCURSOR" val="926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3,727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W_Q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,49835"/>
  <p:tag name="ORIGINALWIDTH" val="124,484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dots$&#10;&#10;\end{document}"/>
  <p:tag name="IGUANATEXSIZE" val="18"/>
  <p:tag name="IGUANATEXCURSOR" val="916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,49835"/>
  <p:tag name="ORIGINALWIDTH" val="124,484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dots$&#10;&#10;\end{document}"/>
  <p:tag name="IGUANATEXSIZE" val="18"/>
  <p:tag name="IGUANATEXCURSOR" val="916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3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7,232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color{red}Q_3$&#10;&#10;\end{document}"/>
  <p:tag name="IGUANATEXSIZE" val="18"/>
  <p:tag name="IGUANATEXCURSOR" val="922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21,709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\in\mathcal{X}$&#10;&#10;\end{document}"/>
  <p:tag name="IGUANATEXSIZE" val="18"/>
  <p:tag name="IGUANATEXCURSOR" val="926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,24181"/>
  <p:tag name="ORIGINALWIDTH" val="184,4769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longrightarrow$&#10;&#10;\end{document}"/>
  <p:tag name="IGUANATEXSIZE" val="18"/>
  <p:tag name="IGUANATEXCURSOR" val="926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3,727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W_Q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560,1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1\stackrel{W_K}{\longrightarrow}K_1$&#10;&#10;\end{document}"/>
  <p:tag name="IGUANATEXSIZE" val="18"/>
  <p:tag name="IGUANATEXCURSOR" val="93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,49835"/>
  <p:tag name="ORIGINALWIDTH" val="124,484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dots$&#10;&#10;\end{document}"/>
  <p:tag name="IGUANATEXSIZE" val="18"/>
  <p:tag name="IGUANATEXCURSOR" val="916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560,1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1\stackrel{W_K}{\longrightarrow}K_1$&#10;&#10;\end{document}"/>
  <p:tag name="IGUANATEXSIZE" val="18"/>
  <p:tag name="IGUANATEXCURSOR" val="93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,4811"/>
  <p:tag name="ORIGINALWIDTH" val="563,9295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6\stackrel{W_K}{\longrightarrow}\color{orange}K_6$&#10;&#10;\end{document}"/>
  <p:tag name="IGUANATEXSIZE" val="18"/>
  <p:tag name="IGUANATEXCURSOR" val="959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28,9839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1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3,4833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Q_1$&#10;&#10;\end{document}"/>
  <p:tag name="IGUANATEXSIZE" val="18"/>
  <p:tag name="IGUANATEXCURSOR" val="912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,24181"/>
  <p:tag name="ORIGINALWIDTH" val="184,4769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longrightarrow$&#10;&#10;\end{document}"/>
  <p:tag name="IGUANATEXSIZE" val="18"/>
  <p:tag name="IGUANATEXCURSOR" val="926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3,727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W_Q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303,712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\in\mathcal{Y}$&#10;&#10;\end{document}"/>
  <p:tag name="IGUANATEXSIZE" val="18"/>
  <p:tag name="IGUANATEXCURSOR" val="924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6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7,232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Q_6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,24181"/>
  <p:tag name="ORIGINALWIDTH" val="184,4769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longrightarrow$&#10;&#10;\end{document}"/>
  <p:tag name="IGUANATEXSIZE" val="18"/>
  <p:tag name="IGUANATEXCURSOR" val="926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3,727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W_Q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,49835"/>
  <p:tag name="ORIGINALWIDTH" val="124,484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dots$&#10;&#10;\end{document}"/>
  <p:tag name="IGUANATEXSIZE" val="18"/>
  <p:tag name="IGUANATEXCURSOR" val="916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,49835"/>
  <p:tag name="ORIGINALWIDTH" val="124,484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dots$&#10;&#10;\end{document}"/>
  <p:tag name="IGUANATEXSIZE" val="18"/>
  <p:tag name="IGUANATEXCURSOR" val="916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3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7,232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color{red}Q_3$&#10;&#10;\end{document}"/>
  <p:tag name="IGUANATEXSIZE" val="18"/>
  <p:tag name="IGUANATEXCURSOR" val="922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,24181"/>
  <p:tag name="ORIGINALWIDTH" val="184,4769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longrightarrow$&#10;&#10;\end{document}"/>
  <p:tag name="IGUANATEXSIZE" val="18"/>
  <p:tag name="IGUANATEXCURSOR" val="926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3,727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W_Q$&#10;&#10;\end{document}"/>
  <p:tag name="IGUANATEXSIZE" val="18"/>
  <p:tag name="IGUANATEXCURSOR" val="914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62,4297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f:\mathcal{X}\rightarrow\mathcal{Y}$&#10;&#10;\end{document}"/>
  <p:tag name="IGUANATEXSIZE" val="18"/>
  <p:tag name="IGUANATEXCURSOR" val="946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560,1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E_1\stackrel{W_K}{\longrightarrow}\color{orange}K_1$&#10;&#10;\end{document}"/>
  <p:tag name="IGUANATEXSIZE" val="18"/>
  <p:tag name="IGUANATEXCURSOR" val="959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,49835"/>
  <p:tag name="ORIGINALWIDTH" val="124,484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dots$&#10;&#10;\end{document}"/>
  <p:tag name="IGUANATEXSIZE" val="18"/>
  <p:tag name="IGUANATEXCURSOR" val="916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101,9872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_t$&#10;&#10;\end{document}"/>
  <p:tag name="IGUANATEXSIZE" val="24"/>
  <p:tag name="IGUANATEXCURSOR" val="914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98,9876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h_t$&#10;&#10;\end{document}"/>
  <p:tag name="IGUANATEXSIZE" val="24"/>
  <p:tag name="IGUANATEXCURSOR" val="912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3,23961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c_t$&#10;&#10;\end{document}"/>
  <p:tag name="IGUANATEXSIZE" val="24"/>
  <p:tag name="IGUANATEXCURSOR" val="912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73,4907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i_t$&#10;&#10;\end{document}"/>
  <p:tag name="IGUANATEXSIZE" val="24"/>
  <p:tag name="IGUANATEXCURSOR" val="912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9,23882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o_t$&#10;&#10;\end{document}"/>
  <p:tag name="IGUANATEXSIZE" val="24"/>
  <p:tag name="IGUANATEXCURSOR" val="912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88,4889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f_t$&#10;&#10;\end{document}"/>
  <p:tag name="IGUANATEXSIZE" val="24"/>
  <p:tag name="IGUANATEXCURSOR" val="914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73,4907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i_t$&#10;&#10;\end{document}"/>
  <p:tag name="IGUANATEXSIZE" val="24"/>
  <p:tag name="IGUANATEXCURSOR" val="912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101,9872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_t$&#10;&#10;\end{document}"/>
  <p:tag name="IGUANATEXSIZE" val="24"/>
  <p:tag name="IGUANATEXCURSOR" val="914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303,712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\in\mathcal{Y}$&#10;&#10;\end{document}"/>
  <p:tag name="IGUANATEXSIZE" val="18"/>
  <p:tag name="IGUANATEXCURSOR" val="924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8,74016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V}$&#10;&#10;\end{document}"/>
  <p:tag name="IGUANATEXSIZE" val="18"/>
  <p:tag name="IGUANATEXCURSOR" val="921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21,9723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h_{t-1}$&#10;&#10;\end{document}"/>
  <p:tag name="IGUANATEXSIZE" val="24"/>
  <p:tag name="IGUANATEXCURSOR" val="918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88,4889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f_t$&#10;&#10;\end{document}"/>
  <p:tag name="IGUANATEXSIZE" val="24"/>
  <p:tag name="IGUANATEXCURSOR" val="914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98,9876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h_t$&#10;&#10;\end{document}"/>
  <p:tag name="IGUANATEXSIZE" val="24"/>
  <p:tag name="IGUANATEXCURSOR" val="912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9,23882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o_t$&#10;&#10;\end{document}"/>
  <p:tag name="IGUANATEXSIZE" val="24"/>
  <p:tag name="IGUANATEXCURSOR" val="912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9,23882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o_t$&#10;&#10;\end{document}"/>
  <p:tag name="IGUANATEXSIZE" val="24"/>
  <p:tag name="IGUANATEXCURSOR" val="912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206,2243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c_{t-1}$&#10;&#10;\end{document}"/>
  <p:tag name="IGUANATEXSIZE" val="24"/>
  <p:tag name="IGUANATEXCURSOR" val="918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73,4907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i_t$&#10;&#10;\end{document}"/>
  <p:tag name="IGUANATEXSIZE" val="24"/>
  <p:tag name="IGUANATEXCURSOR" val="912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88,4889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f_t$&#10;&#10;\end{document}"/>
  <p:tag name="IGUANATEXSIZE" val="24"/>
  <p:tag name="IGUANATEXCURSOR" val="914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9,23882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o_t$&#10;&#10;\end{document}"/>
  <p:tag name="IGUANATEXSIZE" val="24"/>
  <p:tag name="IGUANATEXCURSOR" val="912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,7372"/>
  <p:tag name="ORIGINALWIDTH" val="83,23961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tilde{c}_t$&#10;&#10;\end{document}"/>
  <p:tag name="IGUANATEXSIZE" val="24"/>
  <p:tag name="IGUANATEXCURSOR" val="920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23811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X}$&#10;&#10;\end{document}"/>
  <p:tag name="IGUANATEXSIZE" val="18"/>
  <p:tag name="IGUANATEXCURSOR" val="923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3,23961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c_t$&#10;&#10;\end{document}"/>
  <p:tag name="IGUANATEXSIZE" val="24"/>
  <p:tag name="IGUANATEXCURSOR" val="912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8,74016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V}$&#10;&#10;\end{document}"/>
  <p:tag name="IGUANATEXSIZE" val="18"/>
  <p:tag name="IGUANATEXCURSOR" val="921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,23772"/>
  <p:tag name="ORIGINALWIDTH" val="100,487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T}$&#10;&#10;\end{document}"/>
  <p:tag name="IGUANATEXSIZE" val="18"/>
  <p:tag name="IGUANATEXCURSOR" val="921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85,48929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Y}$&#10;&#10;\end{document}"/>
  <p:tag name="IGUANATEXSIZE" val="18"/>
  <p:tag name="IGUANATEXCURSOR" val="921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,23772"/>
  <p:tag name="ORIGINALWIDTH" val="100,487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T}$&#10;&#10;\end{document}"/>
  <p:tag name="IGUANATEXSIZE" val="18"/>
  <p:tag name="IGUANATEXCURSOR" val="921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26,7342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:$&#10;&#10;\end{document}"/>
  <p:tag name="IGUANATEXSIZE" val="18"/>
  <p:tag name="IGUANATEXCURSOR" val="913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1,484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:$&#10;&#10;\end{document}"/>
  <p:tag name="IGUANATEXSIZE" val="18"/>
  <p:tag name="IGUANATEXCURSOR" val="913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21,709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\in\mathcal{X}$&#10;&#10;\end{document}"/>
  <p:tag name="IGUANATEXSIZE" val="18"/>
  <p:tag name="IGUANATEXCURSOR" val="926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303,712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\in\mathcal{Y}$&#10;&#10;\end{document}"/>
  <p:tag name="IGUANATEXSIZE" val="18"/>
  <p:tag name="IGUANATEXCURSOR" val="924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62,4297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f:\mathcal{X}\rightarrow\mathcal{Y}$&#10;&#10;\end{document}"/>
  <p:tag name="IGUANATEXSIZE" val="18"/>
  <p:tag name="IGUANATEXCURSOR" val="946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62,4297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f:\mathcal{X}\rightarrow\mathcal{Y}$&#10;&#10;\end{document}"/>
  <p:tag name="IGUANATEXSIZE" val="18"/>
  <p:tag name="IGUANATEXCURSOR" val="946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8,74016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V}$&#10;&#10;\end{document}"/>
  <p:tag name="IGUANATEXSIZE" val="18"/>
  <p:tag name="IGUANATEXCURSOR" val="921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,23772"/>
  <p:tag name="ORIGINALWIDTH" val="100,487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T}$&#10;&#10;\end{document}"/>
  <p:tag name="IGUANATEXSIZE" val="18"/>
  <p:tag name="IGUANATEXCURSOR" val="921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23811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X}$&#10;&#10;\end{document}"/>
  <p:tag name="IGUANATEXSIZE" val="18"/>
  <p:tag name="IGUANATEXCURSOR" val="923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8,74016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V}$&#10;&#10;\end{document}"/>
  <p:tag name="IGUANATEXSIZE" val="18"/>
  <p:tag name="IGUANATEXCURSOR" val="921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85,48929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Y}$&#10;&#10;\end{document}"/>
  <p:tag name="IGUANATEXSIZE" val="18"/>
  <p:tag name="IGUANATEXCURSOR" val="921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,23772"/>
  <p:tag name="ORIGINALWIDTH" val="100,487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T}$&#10;&#10;\end{document}"/>
  <p:tag name="IGUANATEXSIZE" val="18"/>
  <p:tag name="IGUANATEXCURSOR" val="921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21,709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\in\mathcal{X}$&#10;&#10;\end{document}"/>
  <p:tag name="IGUANATEXSIZE" val="18"/>
  <p:tag name="IGUANATEXCURSOR" val="926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303,712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\in\mathcal{Y}$&#10;&#10;\end{document}"/>
  <p:tag name="IGUANATEXSIZE" val="18"/>
  <p:tag name="IGUANATEXCURSOR" val="924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62,4297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f:\mathcal{X}\rightarrow\mathcal{Y}$&#10;&#10;\end{document}"/>
  <p:tag name="IGUANATEXSIZE" val="18"/>
  <p:tag name="IGUANATEXCURSOR" val="946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248,9689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_1=$&#10;&#10;\end{document}"/>
  <p:tag name="IGUANATEXSIZE" val="18"/>
  <p:tag name="IGUANATEXCURSOR" val="915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8,74016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V}$&#10;&#10;\end{document}"/>
  <p:tag name="IGUANATEXSIZE" val="18"/>
  <p:tag name="IGUANATEXCURSOR" val="921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23811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X}$&#10;&#10;\end{document}"/>
  <p:tag name="IGUANATEXSIZE" val="18"/>
  <p:tag name="IGUANATEXCURSOR" val="923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8,74016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V}$&#10;&#10;\end{document}"/>
  <p:tag name="IGUANATEXSIZE" val="18"/>
  <p:tag name="IGUANATEXCURSOR" val="921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,23772"/>
  <p:tag name="ORIGINALWIDTH" val="100,487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T}$&#10;&#10;\end{document}"/>
  <p:tag name="IGUANATEXSIZE" val="18"/>
  <p:tag name="IGUANATEXCURSOR" val="921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85,48929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mathcal{Y}$&#10;&#10;\end{document}"/>
  <p:tag name="IGUANATEXSIZE" val="18"/>
  <p:tag name="IGUANATEXCURSOR" val="921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21,709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\in\mathcal{X}$&#10;&#10;\end{document}"/>
  <p:tag name="IGUANATEXSIZE" val="18"/>
  <p:tag name="IGUANATEXCURSOR" val="915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39,895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=(v_1,\dots,v_n)$&#10;&#10;\end{document}"/>
  <p:tag name="IGUANATEXSIZE" val="18"/>
  <p:tag name="IGUANATEXCURSOR" val="927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303,712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\in\mathcal{Y}$&#10;&#10;\end{document}"/>
  <p:tag name="IGUANATEXSIZE" val="18"/>
  <p:tag name="IGUANATEXCURSOR" val="925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03,1496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=(t_1,\dots,t_n)$&#10;&#10;\end{document}"/>
  <p:tag name="IGUANATEXSIZE" val="18"/>
  <p:tag name="IGUANATEXCURSOR" val="925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$&#10;&#10;\end{document}"/>
  <p:tag name="IGUANATEXSIZE" val="18"/>
  <p:tag name="IGUANATEXCURSOR" val="912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744,6569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_1=$good boy&#10;&#10;\end{document}"/>
  <p:tag name="IGUANATEXSIZE" val="18"/>
  <p:tag name="IGUANATEXCURSOR" val="920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26,7342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:$&#10;&#10;\end{document}"/>
  <p:tag name="IGUANATEXSIZE" val="18"/>
  <p:tag name="IGUANATEXCURSOR" val="913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1,484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:$&#10;&#10;\end{document}"/>
  <p:tag name="IGUANATEXSIZE" val="18"/>
  <p:tag name="IGUANATEXCURSOR" val="913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26,7342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:$&#10;&#10;\end{document}"/>
  <p:tag name="IGUANATEXSIZE" val="18"/>
  <p:tag name="IGUANATEXCURSOR" val="913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1,484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:$&#10;&#10;\end{document}"/>
  <p:tag name="IGUANATEXSIZE" val="18"/>
  <p:tag name="IGUANATEXCURSOR" val="913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216,7802"/>
  <p:tag name="ORIGINALWIDTH" val="201,02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/>
  <p:tag name="IGUANATEXSIZE" val="24"/>
  <p:tag name="IGUANATEXCURSOR" val="262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154,5216"/>
  <p:tag name="ORIGINALWIDTH" val="206,278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t$&#10;\end{document}"/>
  <p:tag name="IGUANATEXSIZE" val="24"/>
  <p:tag name="IGUANATEXCURSOR" val="261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442,4447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P(x_t|h_t)$&#10;&#10;\end{document}"/>
  <p:tag name="IGUANATEXSIZE" val="24"/>
  <p:tag name="IGUANATEXCURSOR" val="921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9,178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P(h_{t+1}|h_t)$&#10;&#10;\end{document}"/>
  <p:tag name="IGUANATEXSIZE" val="24"/>
  <p:tag name="IGUANATEXCURSOR" val="920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47,4316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pi=P(h_0)$&#10;&#10;\end{document}"/>
  <p:tag name="IGUANATEXSIZE" val="24"/>
  <p:tag name="IGUANATEXCURSOR" val="920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216,7802"/>
  <p:tag name="ORIGINALWIDTH" val="201,02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/>
  <p:tag name="IGUANATEXSIZE" val="24"/>
  <p:tag name="IGUANATEXCURSOR" val="262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82,4147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_2=$bad boy&#10;&#10;\end{document}"/>
  <p:tag name="IGUANATEXSIZE" val="18"/>
  <p:tag name="IGUANATEXCURSOR" val="914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154,5216"/>
  <p:tag name="ORIGINALWIDTH" val="206,278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t$&#10;\end{document}"/>
  <p:tag name="IGUANATEXSIZE" val="24"/>
  <p:tag name="IGUANATEXCURSOR" val="261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216,7802"/>
  <p:tag name="ORIGINALWIDTH" val="201,02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/>
  <p:tag name="IGUANATEXSIZE" val="24"/>
  <p:tag name="IGUANATEXCURSOR" val="262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216,7802"/>
  <p:tag name="ORIGINALWIDTH" val="201,02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/>
  <p:tag name="IGUANATEXSIZE" val="24"/>
  <p:tag name="IGUANATEXCURSOR" val="262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154,5216"/>
  <p:tag name="ORIGINALWIDTH" val="206,278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t$&#10;\end{document}"/>
  <p:tag name="IGUANATEXSIZE" val="24"/>
  <p:tag name="IGUANATEXCURSOR" val="261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442,4447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P(x_t|h_t)$&#10;&#10;\end{document}"/>
  <p:tag name="IGUANATEXSIZE" val="24"/>
  <p:tag name="IGUANATEXCURSOR" val="921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9,178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P(h_{t+1}|h_t)$&#10;&#10;\end{document}"/>
  <p:tag name="IGUANATEXSIZE" val="24"/>
  <p:tag name="IGUANATEXCURSOR" val="920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47,4316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pi=P(h_0)$&#10;&#10;\end{document}"/>
  <p:tag name="IGUANATEXSIZE" val="24"/>
  <p:tag name="IGUANATEXCURSOR" val="920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216,7802"/>
  <p:tag name="ORIGINALWIDTH" val="201,02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/>
  <p:tag name="IGUANATEXSIZE" val="24"/>
  <p:tag name="IGUANATEXCURSOR" val="262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92,7259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 = $&#10;&#10;\end{document}"/>
  <p:tag name="IGUANATEXSIZE" val="18"/>
  <p:tag name="IGUANATEXCURSOR" val="915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154,5216"/>
  <p:tag name="ORIGINALWIDTH" val="206,278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t$&#10;\end{document}"/>
  <p:tag name="IGUANATEXSIZE" val="24"/>
  <p:tag name="IGUANATEXCURSOR" val="261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248,9689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_2=$&#10;&#10;\end{document}"/>
  <p:tag name="IGUANATEXSIZE" val="18"/>
  <p:tag name="IGUANATEXCURSOR" val="914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216,7802"/>
  <p:tag name="ORIGINALWIDTH" val="201,02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/>
  <p:tag name="IGUANATEXSIZE" val="24"/>
  <p:tag name="IGUANATEXCURSOR" val="262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216,7802"/>
  <p:tag name="ORIGINALWIDTH" val="201,02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/>
  <p:tag name="IGUANATEXSIZE" val="24"/>
  <p:tag name="IGUANATEXCURSOR" val="262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154,5216"/>
  <p:tag name="ORIGINALWIDTH" val="206,278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t$&#10;\end{document}"/>
  <p:tag name="IGUANATEXSIZE" val="24"/>
  <p:tag name="IGUANATEXCURSOR" val="261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442,4447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P(x_t|h_t)$&#10;&#10;\end{document}"/>
  <p:tag name="IGUANATEXSIZE" val="24"/>
  <p:tag name="IGUANATEXCURSOR" val="921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9,178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P(h_{t+1}|h_t)$&#10;&#10;\end{document}"/>
  <p:tag name="IGUANATEXSIZE" val="24"/>
  <p:tag name="IGUANATEXCURSOR" val="920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47,4316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\pi=P(h_0)$&#10;&#10;\end{document}"/>
  <p:tag name="IGUANATEXSIZE" val="24"/>
  <p:tag name="IGUANATEXCURSOR" val="920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216,7802"/>
  <p:tag name="ORIGINALWIDTH" val="201,02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/>
  <p:tag name="IGUANATEXSIZE" val="24"/>
  <p:tag name="IGUANATEXCURSOR" val="262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92,7259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 = $&#10;&#10;\end{document}"/>
  <p:tag name="IGUANATEXSIZE" val="18"/>
  <p:tag name="IGUANATEXCURSOR" val="915"/>
  <p:tag name="TRANSPARENCY" val="Wahr"/>
  <p:tag name="LATEXENGINEID" val="0"/>
  <p:tag name="TEMPFOLDER" val="c:\temp\"/>
  <p:tag name="LATEXFORMHEIGHT" val="697,2"/>
  <p:tag name="LATEXFORMWIDTH" val="895,8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154,5216"/>
  <p:tag name="ORIGINALWIDTH" val="206,278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t$&#10;\end{document}"/>
  <p:tag name="IGUANATEXSIZE" val="24"/>
  <p:tag name="IGUANATEXCURSOR" val="261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216,7802"/>
  <p:tag name="ORIGINALWIDTH" val="201,02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/>
  <p:tag name="IGUANATEXSIZE" val="24"/>
  <p:tag name="IGUANATEXCURSOR" val="262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21,7098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\in\mathcal{X}$&#10;&#10;\end{document}"/>
  <p:tag name="IGUANATEXSIZE" val="18"/>
  <p:tag name="IGUANATEXCURSOR" val="926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216,7802"/>
  <p:tag name="ORIGINALWIDTH" val="201,02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/>
  <p:tag name="IGUANATEXSIZE" val="24"/>
  <p:tag name="IGUANATEXCURSOR" val="262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154,5216"/>
  <p:tag name="ORIGINALWIDTH" val="168,0235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c_t$&#10;\end{document}"/>
  <p:tag name="IGUANATEXSIZE" val="24"/>
  <p:tag name="IGUANATEXCURSOR" val="262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163,5228"/>
  <p:tag name="ORIGINALWIDTH" val="996,139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0, x_1,\dots$&#10;\end{document}"/>
  <p:tag name="IGUANATEXSIZE" val="24"/>
  <p:tag name="IGUANATEXCURSOR" val="275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154,5216"/>
  <p:tag name="ORIGINALWIDTH" val="206,278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t$&#10;\end{document}"/>
  <p:tag name="IGUANATEXSIZE" val="24"/>
  <p:tag name="IGUANATEXCURSOR" val="261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216,7802"/>
  <p:tag name="ORIGINALWIDTH" val="201,02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/>
  <p:tag name="IGUANATEXSIZE" val="24"/>
  <p:tag name="IGUANATEXCURSOR" val="262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154,5216"/>
  <p:tag name="ORIGINALWIDTH" val="168,0235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c_t$&#10;\end{document}"/>
  <p:tag name="IGUANATEXSIZE" val="24"/>
  <p:tag name="IGUANATEXCURSOR" val="262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154,5216"/>
  <p:tag name="ORIGINALWIDTH" val="453,0632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{t-1}$&#10;\end{document}"/>
  <p:tag name="IGUANATEXSIZE" val="16"/>
  <p:tag name="IGUANATEXCURSOR" val="268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216,7802"/>
  <p:tag name="ORIGINALWIDTH" val="448,5626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{t-1}$&#10;\end{document}"/>
  <p:tag name="IGUANATEXSIZE" val="16"/>
  <p:tag name="IGUANATEXCURSOR" val="268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154,5216"/>
  <p:tag name="ORIGINALWIDTH" val="415,55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c_{t-1}$&#10;\end{document}"/>
  <p:tag name="IGUANATEXSIZE" val="24"/>
  <p:tag name="IGUANATEXCURSOR" val="268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154,5216"/>
  <p:tag name="ORIGINALWIDTH" val="206,278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t$&#10;\end{document}"/>
  <p:tag name="IGUANATEXSIZE" val="24"/>
  <p:tag name="IGUANATEXCURSOR" val="261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303,712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y\in\mathcal{Y}$&#10;&#10;\end{document}"/>
  <p:tag name="IGUANATEXSIZE" val="18"/>
  <p:tag name="IGUANATEXCURSOR" val="924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216,7802"/>
  <p:tag name="ORIGINALWIDTH" val="201,02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/>
  <p:tag name="IGUANATEXSIZE" val="24"/>
  <p:tag name="IGUANATEXCURSOR" val="262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154,5216"/>
  <p:tag name="ORIGINALWIDTH" val="168,0235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c_t$&#10;\end{document}"/>
  <p:tag name="IGUANATEXSIZE" val="24"/>
  <p:tag name="IGUANATEXCURSOR" val="262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216,7802"/>
  <p:tag name="ORIGINALWIDTH" val="201,02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/>
  <p:tag name="IGUANATEXSIZE" val="24"/>
  <p:tag name="IGUANATEXCURSOR" val="262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154,5216"/>
  <p:tag name="ORIGINALWIDTH" val="168,0235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c_t$&#10;\end{document}"/>
  <p:tag name="IGUANATEXSIZE" val="24"/>
  <p:tag name="IGUANATEXCURSOR" val="262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163,5228"/>
  <p:tag name="ORIGINALWIDTH" val="996,139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0, x_1,\dots$&#10;\end{document}"/>
  <p:tag name="IGUANATEXSIZE" val="24"/>
  <p:tag name="IGUANATEXCURSOR" val="275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154,5216"/>
  <p:tag name="ORIGINALWIDTH" val="206,278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x_t$&#10;\end{document}"/>
  <p:tag name="IGUANATEXSIZE" val="24"/>
  <p:tag name="IGUANATEXCURSOR" val="261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216,7802"/>
  <p:tag name="ORIGINALWIDTH" val="201,028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h_t$&#10;\end{document}"/>
  <p:tag name="IGUANATEXSIZE" val="24"/>
  <p:tag name="IGUANATEXCURSOR" val="262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400"/>
  <p:tag name="ORIGINALHEIGHT" val="154,5216"/>
  <p:tag name="ORIGINALWIDTH" val="168,0235"/>
  <p:tag name="OUTPUTTYPE" val="PNG"/>
  <p:tag name="IGUANATEXVERSION" val="160"/>
  <p:tag name="LATEXADDIN" val="\documentclass{article}&#10;\usepackage{amsmath, amssymb}&#10;\pagestyle{empty}&#10;\usepackage{xcolor}&#10;\makeatletter&#10;\newcommand{\globalcolor}[1]{%&#10;  \color{#1}\global\let\default@color\current@color&#10;}&#10;\makeatother&#10;\AtBeginDocument{\globalcolor{white}}&#10;&#10;\begin{document}&#10;$c_t$&#10;\end{document}"/>
  <p:tag name="IGUANATEXSIZE" val="24"/>
  <p:tag name="IGUANATEXCURSOR" val="262"/>
  <p:tag name="TRANSPARENCY" val="Wahr"/>
  <p:tag name="LATEXENGINEID" val="1"/>
  <p:tag name="TEMPFOLDER" val="c:\temp\"/>
  <p:tag name="LATEXFORMHEIGHT" val="530"/>
  <p:tag name="LATEXFORMWIDTH" val="77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101,9872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x_t$&#10;&#10;\end{document}"/>
  <p:tag name="IGUANATEXSIZE" val="24"/>
  <p:tag name="IGUANATEXCURSOR" val="914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98,98764"/>
  <p:tag name="OUTPUTTYPE" val="PNG"/>
  <p:tag name="IGUANATEXVERSION" val="160"/>
  <p:tag name="LATEXADDIN" val="\documentclass{article}&#10;\usepackage{amsmath, amssymb, amsthm, amsfonts, xfrac}&#10;\usepackage[dvipsnames]{xcolor}&#10;\pagestyle{empty}&#10;\makeatletter&#10;\newcommand{\globalcolor}[1]{\color{#1}\global\let\default@color\current@color}&#10;\makeatother&#10;\AtBeginDocument{\globalcolor{white}}&#10;&#10;\newtheorem{pr}{Proposition}&#10;\newtheorem{thm}[pr]{Theorem}&#10;\newtheorem{lm}[pr]{Lemma}&#10;\newtheorem{df}[pr]{Definition}&#10;\newtheorem{crl}[pr]{Corollary}&#10;\DeclareMathOperator*{\argmin}{\mathrm{argmin}}&#10;\DeclareMathOperator*{\Exp}{\mathbb{E}}&#10;\newcommand{\innerprod}[2]{\langle #1,#2\rangle}&#10;\newcommand{\R}{\mathbb{R}}&#10;\newcommand{\N}{\mathbb{N}}&#10;\newcommand{\expec}[2]{\Exp_{#1}\left[ #2 \right]}&#10;\newcommand{\bigO}[1]{\mathcal{O}\left( #1 \right)}&#10;\newcommand{\loss}{\ell}&#10;\newcommand{\X}{\mathcal{X}}&#10;\newcommand{\Y}{\mathcal{Y}}&#10;\newcommand{\Z}{\mathcal{Z}}&#10;\newcommand{\F}{\mathcal{F}}&#10;\newcommand{\D}{\mathcal{D}}&#10;&#10;&#10;\begin{document}&#10;$h_t$&#10;&#10;\end{document}"/>
  <p:tag name="IGUANATEXSIZE" val="24"/>
  <p:tag name="IGUANATEXCURSOR" val="912"/>
  <p:tag name="TRANSPARENCY" val="Wahr"/>
  <p:tag name="LATEXENGINEID" val="0"/>
  <p:tag name="TEMPFOLDER" val="c:\temp\"/>
  <p:tag name="LATEXFORMHEIGHT" val="454"/>
  <p:tag name="LATEXFORMWIDTH" val="698"/>
  <p:tag name="LATEXFORMWRAP" val="Wahr"/>
  <p:tag name="BITMAPVECTOR" val="0"/>
</p:tagLst>
</file>

<file path=ppt/theme/theme1.xml><?xml version="1.0" encoding="utf-8"?>
<a:theme xmlns:a="http://schemas.openxmlformats.org/drawingml/2006/main" name="Larissa">
  <a:themeElements>
    <a:clrScheme name="Benutzerdefiniert 2">
      <a:dk1>
        <a:srgbClr val="0B2D36"/>
      </a:dk1>
      <a:lt1>
        <a:sysClr val="window" lastClr="FFFFFF"/>
      </a:lt1>
      <a:dk2>
        <a:srgbClr val="0B2D36"/>
      </a:dk2>
      <a:lt2>
        <a:srgbClr val="F0F0EE"/>
      </a:lt2>
      <a:accent1>
        <a:srgbClr val="6B96A7"/>
      </a:accent1>
      <a:accent2>
        <a:srgbClr val="3F6B68"/>
      </a:accent2>
      <a:accent3>
        <a:srgbClr val="671670"/>
      </a:accent3>
      <a:accent4>
        <a:srgbClr val="8D581C"/>
      </a:accent4>
      <a:accent5>
        <a:srgbClr val="9EBBC6"/>
      </a:accent5>
      <a:accent6>
        <a:srgbClr val="C37927"/>
      </a:accent6>
      <a:hlink>
        <a:srgbClr val="603964"/>
      </a:hlink>
      <a:folHlink>
        <a:srgbClr val="3F3151"/>
      </a:folHlink>
    </a:clrScheme>
    <a:fontScheme name="mkampPresFonts">
      <a:majorFont>
        <a:latin typeface="Fira Sans"/>
        <a:ea typeface=""/>
        <a:cs typeface=""/>
      </a:majorFont>
      <a:minorFont>
        <a:latin typeface="Fira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2238</Words>
  <Application>Microsoft Office PowerPoint</Application>
  <PresentationFormat>Breitbild</PresentationFormat>
  <Paragraphs>645</Paragraphs>
  <Slides>47</Slides>
  <Notes>45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0</vt:i4>
      </vt:variant>
      <vt:variant>
        <vt:lpstr>Folientitel</vt:lpstr>
      </vt:variant>
      <vt:variant>
        <vt:i4>47</vt:i4>
      </vt:variant>
    </vt:vector>
  </HeadingPairs>
  <TitlesOfParts>
    <vt:vector size="51" baseType="lpstr">
      <vt:lpstr>Arial</vt:lpstr>
      <vt:lpstr>Calibri</vt:lpstr>
      <vt:lpstr>Fira Sans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Fraunhofer IAIS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Kamp, Michael</dc:creator>
  <cp:lastModifiedBy>Michael Kamp</cp:lastModifiedBy>
  <cp:revision>626</cp:revision>
  <dcterms:created xsi:type="dcterms:W3CDTF">2018-08-20T09:57:54Z</dcterms:created>
  <dcterms:modified xsi:type="dcterms:W3CDTF">2024-08-27T10:13:37Z</dcterms:modified>
</cp:coreProperties>
</file>